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68" r:id="rId9"/>
    <p:sldId id="270" r:id="rId10"/>
    <p:sldId id="271" r:id="rId11"/>
    <p:sldId id="272" r:id="rId12"/>
    <p:sldId id="273" r:id="rId13"/>
    <p:sldId id="274" r:id="rId14"/>
    <p:sldId id="277" r:id="rId15"/>
    <p:sldId id="278" r:id="rId16"/>
    <p:sldId id="279" r:id="rId17"/>
    <p:sldId id="280" r:id="rId18"/>
    <p:sldId id="281" r:id="rId19"/>
    <p:sldId id="283" r:id="rId20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9746" y="489124"/>
            <a:ext cx="19183985" cy="272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9657" y="2071811"/>
            <a:ext cx="19084925" cy="6629400"/>
          </a:xfrm>
          <a:custGeom>
            <a:avLst/>
            <a:gdLst/>
            <a:ahLst/>
            <a:cxnLst/>
            <a:rect l="l" t="t" r="r" b="b"/>
            <a:pathLst>
              <a:path w="19084925" h="6629400">
                <a:moveTo>
                  <a:pt x="17564828" y="0"/>
                </a:moveTo>
                <a:lnTo>
                  <a:pt x="1519956" y="0"/>
                </a:lnTo>
                <a:lnTo>
                  <a:pt x="1187629" y="1596"/>
                </a:lnTo>
                <a:lnTo>
                  <a:pt x="1075258" y="4381"/>
                </a:lnTo>
                <a:lnTo>
                  <a:pt x="1023110" y="6539"/>
                </a:lnTo>
                <a:lnTo>
                  <a:pt x="973532" y="9311"/>
                </a:lnTo>
                <a:lnTo>
                  <a:pt x="926433" y="12772"/>
                </a:lnTo>
                <a:lnTo>
                  <a:pt x="881720" y="17000"/>
                </a:lnTo>
                <a:lnTo>
                  <a:pt x="839301" y="22071"/>
                </a:lnTo>
                <a:lnTo>
                  <a:pt x="799085" y="28061"/>
                </a:lnTo>
                <a:lnTo>
                  <a:pt x="760981" y="35048"/>
                </a:lnTo>
                <a:lnTo>
                  <a:pt x="690737" y="52316"/>
                </a:lnTo>
                <a:lnTo>
                  <a:pt x="627836" y="74489"/>
                </a:lnTo>
                <a:lnTo>
                  <a:pt x="580261" y="93307"/>
                </a:lnTo>
                <a:lnTo>
                  <a:pt x="534046" y="114599"/>
                </a:lnTo>
                <a:lnTo>
                  <a:pt x="489270" y="138287"/>
                </a:lnTo>
                <a:lnTo>
                  <a:pt x="446012" y="164290"/>
                </a:lnTo>
                <a:lnTo>
                  <a:pt x="404353" y="192529"/>
                </a:lnTo>
                <a:lnTo>
                  <a:pt x="364372" y="222925"/>
                </a:lnTo>
                <a:lnTo>
                  <a:pt x="326149" y="255397"/>
                </a:lnTo>
                <a:lnTo>
                  <a:pt x="289763" y="289865"/>
                </a:lnTo>
                <a:lnTo>
                  <a:pt x="255294" y="326251"/>
                </a:lnTo>
                <a:lnTo>
                  <a:pt x="222822" y="364475"/>
                </a:lnTo>
                <a:lnTo>
                  <a:pt x="192427" y="404456"/>
                </a:lnTo>
                <a:lnTo>
                  <a:pt x="164188" y="446115"/>
                </a:lnTo>
                <a:lnTo>
                  <a:pt x="138185" y="489372"/>
                </a:lnTo>
                <a:lnTo>
                  <a:pt x="114497" y="534149"/>
                </a:lnTo>
                <a:lnTo>
                  <a:pt x="93204" y="580364"/>
                </a:lnTo>
                <a:lnTo>
                  <a:pt x="74387" y="627938"/>
                </a:lnTo>
                <a:lnTo>
                  <a:pt x="52214" y="690840"/>
                </a:lnTo>
                <a:lnTo>
                  <a:pt x="34945" y="761083"/>
                </a:lnTo>
                <a:lnTo>
                  <a:pt x="27959" y="799188"/>
                </a:lnTo>
                <a:lnTo>
                  <a:pt x="21968" y="839404"/>
                </a:lnTo>
                <a:lnTo>
                  <a:pt x="16898" y="881822"/>
                </a:lnTo>
                <a:lnTo>
                  <a:pt x="12670" y="926535"/>
                </a:lnTo>
                <a:lnTo>
                  <a:pt x="9209" y="973635"/>
                </a:lnTo>
                <a:lnTo>
                  <a:pt x="6437" y="1023212"/>
                </a:lnTo>
                <a:lnTo>
                  <a:pt x="4278" y="1075360"/>
                </a:lnTo>
                <a:lnTo>
                  <a:pt x="2656" y="1130169"/>
                </a:lnTo>
                <a:lnTo>
                  <a:pt x="1494" y="1187731"/>
                </a:lnTo>
                <a:lnTo>
                  <a:pt x="715" y="1248139"/>
                </a:lnTo>
                <a:lnTo>
                  <a:pt x="242" y="1311484"/>
                </a:lnTo>
                <a:lnTo>
                  <a:pt x="0" y="1377857"/>
                </a:lnTo>
                <a:lnTo>
                  <a:pt x="0" y="5251275"/>
                </a:lnTo>
                <a:lnTo>
                  <a:pt x="242" y="5317649"/>
                </a:lnTo>
                <a:lnTo>
                  <a:pt x="715" y="5380994"/>
                </a:lnTo>
                <a:lnTo>
                  <a:pt x="1494" y="5441402"/>
                </a:lnTo>
                <a:lnTo>
                  <a:pt x="2656" y="5498964"/>
                </a:lnTo>
                <a:lnTo>
                  <a:pt x="4278" y="5553773"/>
                </a:lnTo>
                <a:lnTo>
                  <a:pt x="6437" y="5605921"/>
                </a:lnTo>
                <a:lnTo>
                  <a:pt x="9209" y="5655498"/>
                </a:lnTo>
                <a:lnTo>
                  <a:pt x="12670" y="5702598"/>
                </a:lnTo>
                <a:lnTo>
                  <a:pt x="16898" y="5747311"/>
                </a:lnTo>
                <a:lnTo>
                  <a:pt x="21968" y="5789729"/>
                </a:lnTo>
                <a:lnTo>
                  <a:pt x="27959" y="5829945"/>
                </a:lnTo>
                <a:lnTo>
                  <a:pt x="34945" y="5868050"/>
                </a:lnTo>
                <a:lnTo>
                  <a:pt x="52214" y="5938294"/>
                </a:lnTo>
                <a:lnTo>
                  <a:pt x="74387" y="6001195"/>
                </a:lnTo>
                <a:lnTo>
                  <a:pt x="93204" y="6048769"/>
                </a:lnTo>
                <a:lnTo>
                  <a:pt x="114497" y="6094985"/>
                </a:lnTo>
                <a:lnTo>
                  <a:pt x="138185" y="6139761"/>
                </a:lnTo>
                <a:lnTo>
                  <a:pt x="164188" y="6183018"/>
                </a:lnTo>
                <a:lnTo>
                  <a:pt x="192427" y="6224678"/>
                </a:lnTo>
                <a:lnTo>
                  <a:pt x="222822" y="6264659"/>
                </a:lnTo>
                <a:lnTo>
                  <a:pt x="255294" y="6302882"/>
                </a:lnTo>
                <a:lnTo>
                  <a:pt x="289763" y="6339268"/>
                </a:lnTo>
                <a:lnTo>
                  <a:pt x="326149" y="6373737"/>
                </a:lnTo>
                <a:lnTo>
                  <a:pt x="364372" y="6406209"/>
                </a:lnTo>
                <a:lnTo>
                  <a:pt x="404353" y="6436604"/>
                </a:lnTo>
                <a:lnTo>
                  <a:pt x="446012" y="6464843"/>
                </a:lnTo>
                <a:lnTo>
                  <a:pt x="489270" y="6490846"/>
                </a:lnTo>
                <a:lnTo>
                  <a:pt x="534046" y="6514534"/>
                </a:lnTo>
                <a:lnTo>
                  <a:pt x="580261" y="6535826"/>
                </a:lnTo>
                <a:lnTo>
                  <a:pt x="627836" y="6554644"/>
                </a:lnTo>
                <a:lnTo>
                  <a:pt x="690737" y="6576817"/>
                </a:lnTo>
                <a:lnTo>
                  <a:pt x="760981" y="6594086"/>
                </a:lnTo>
                <a:lnTo>
                  <a:pt x="799085" y="6601072"/>
                </a:lnTo>
                <a:lnTo>
                  <a:pt x="839301" y="6607063"/>
                </a:lnTo>
                <a:lnTo>
                  <a:pt x="881720" y="6612133"/>
                </a:lnTo>
                <a:lnTo>
                  <a:pt x="926433" y="6616361"/>
                </a:lnTo>
                <a:lnTo>
                  <a:pt x="973532" y="6619823"/>
                </a:lnTo>
                <a:lnTo>
                  <a:pt x="1023110" y="6622594"/>
                </a:lnTo>
                <a:lnTo>
                  <a:pt x="1075258" y="6624753"/>
                </a:lnTo>
                <a:lnTo>
                  <a:pt x="1187629" y="6627537"/>
                </a:lnTo>
                <a:lnTo>
                  <a:pt x="1519956" y="6629134"/>
                </a:lnTo>
                <a:lnTo>
                  <a:pt x="17564828" y="6629134"/>
                </a:lnTo>
                <a:lnTo>
                  <a:pt x="17897155" y="6627537"/>
                </a:lnTo>
                <a:lnTo>
                  <a:pt x="18009526" y="6624753"/>
                </a:lnTo>
                <a:lnTo>
                  <a:pt x="18061674" y="6622594"/>
                </a:lnTo>
                <a:lnTo>
                  <a:pt x="18111251" y="6619823"/>
                </a:lnTo>
                <a:lnTo>
                  <a:pt x="18158350" y="6616361"/>
                </a:lnTo>
                <a:lnTo>
                  <a:pt x="18203063" y="6612133"/>
                </a:lnTo>
                <a:lnTo>
                  <a:pt x="18245482" y="6607063"/>
                </a:lnTo>
                <a:lnTo>
                  <a:pt x="18285698" y="6601072"/>
                </a:lnTo>
                <a:lnTo>
                  <a:pt x="18323802" y="6594086"/>
                </a:lnTo>
                <a:lnTo>
                  <a:pt x="18394046" y="6576817"/>
                </a:lnTo>
                <a:lnTo>
                  <a:pt x="18456947" y="6554644"/>
                </a:lnTo>
                <a:lnTo>
                  <a:pt x="18504522" y="6535826"/>
                </a:lnTo>
                <a:lnTo>
                  <a:pt x="18550738" y="6514534"/>
                </a:lnTo>
                <a:lnTo>
                  <a:pt x="18595514" y="6490846"/>
                </a:lnTo>
                <a:lnTo>
                  <a:pt x="18638772" y="6464843"/>
                </a:lnTo>
                <a:lnTo>
                  <a:pt x="18680431" y="6436604"/>
                </a:lnTo>
                <a:lnTo>
                  <a:pt x="18720412" y="6406209"/>
                </a:lnTo>
                <a:lnTo>
                  <a:pt x="18758635" y="6373737"/>
                </a:lnTo>
                <a:lnTo>
                  <a:pt x="18795021" y="6339268"/>
                </a:lnTo>
                <a:lnTo>
                  <a:pt x="18829489" y="6302882"/>
                </a:lnTo>
                <a:lnTo>
                  <a:pt x="18861961" y="6264659"/>
                </a:lnTo>
                <a:lnTo>
                  <a:pt x="18892356" y="6224678"/>
                </a:lnTo>
                <a:lnTo>
                  <a:pt x="18920595" y="6183018"/>
                </a:lnTo>
                <a:lnTo>
                  <a:pt x="18946598" y="6139761"/>
                </a:lnTo>
                <a:lnTo>
                  <a:pt x="18970286" y="6094985"/>
                </a:lnTo>
                <a:lnTo>
                  <a:pt x="18991579" y="6048769"/>
                </a:lnTo>
                <a:lnTo>
                  <a:pt x="19010396" y="6001195"/>
                </a:lnTo>
                <a:lnTo>
                  <a:pt x="19032570" y="5938294"/>
                </a:lnTo>
                <a:lnTo>
                  <a:pt x="19049838" y="5868050"/>
                </a:lnTo>
                <a:lnTo>
                  <a:pt x="19056825" y="5829945"/>
                </a:lnTo>
                <a:lnTo>
                  <a:pt x="19062815" y="5789729"/>
                </a:lnTo>
                <a:lnTo>
                  <a:pt x="19067886" y="5747311"/>
                </a:lnTo>
                <a:lnTo>
                  <a:pt x="19072114" y="5702598"/>
                </a:lnTo>
                <a:lnTo>
                  <a:pt x="19075575" y="5655498"/>
                </a:lnTo>
                <a:lnTo>
                  <a:pt x="19078347" y="5605921"/>
                </a:lnTo>
                <a:lnTo>
                  <a:pt x="19080505" y="5553773"/>
                </a:lnTo>
                <a:lnTo>
                  <a:pt x="19082127" y="5498964"/>
                </a:lnTo>
                <a:lnTo>
                  <a:pt x="19083290" y="5441402"/>
                </a:lnTo>
                <a:lnTo>
                  <a:pt x="19084069" y="5380994"/>
                </a:lnTo>
                <a:lnTo>
                  <a:pt x="19084541" y="5317649"/>
                </a:lnTo>
                <a:lnTo>
                  <a:pt x="19084784" y="5251275"/>
                </a:lnTo>
                <a:lnTo>
                  <a:pt x="19084784" y="1377857"/>
                </a:lnTo>
                <a:lnTo>
                  <a:pt x="19084541" y="1311484"/>
                </a:lnTo>
                <a:lnTo>
                  <a:pt x="19084069" y="1248139"/>
                </a:lnTo>
                <a:lnTo>
                  <a:pt x="19083290" y="1187731"/>
                </a:lnTo>
                <a:lnTo>
                  <a:pt x="19082127" y="1130169"/>
                </a:lnTo>
                <a:lnTo>
                  <a:pt x="19080505" y="1075360"/>
                </a:lnTo>
                <a:lnTo>
                  <a:pt x="19078347" y="1023212"/>
                </a:lnTo>
                <a:lnTo>
                  <a:pt x="19075575" y="973635"/>
                </a:lnTo>
                <a:lnTo>
                  <a:pt x="19072114" y="926535"/>
                </a:lnTo>
                <a:lnTo>
                  <a:pt x="19067886" y="881822"/>
                </a:lnTo>
                <a:lnTo>
                  <a:pt x="19062815" y="839404"/>
                </a:lnTo>
                <a:lnTo>
                  <a:pt x="19056825" y="799188"/>
                </a:lnTo>
                <a:lnTo>
                  <a:pt x="19049838" y="761083"/>
                </a:lnTo>
                <a:lnTo>
                  <a:pt x="19032570" y="690840"/>
                </a:lnTo>
                <a:lnTo>
                  <a:pt x="19010396" y="627938"/>
                </a:lnTo>
                <a:lnTo>
                  <a:pt x="18991579" y="580364"/>
                </a:lnTo>
                <a:lnTo>
                  <a:pt x="18970286" y="534149"/>
                </a:lnTo>
                <a:lnTo>
                  <a:pt x="18946598" y="489372"/>
                </a:lnTo>
                <a:lnTo>
                  <a:pt x="18920595" y="446115"/>
                </a:lnTo>
                <a:lnTo>
                  <a:pt x="18892356" y="404456"/>
                </a:lnTo>
                <a:lnTo>
                  <a:pt x="18861961" y="364475"/>
                </a:lnTo>
                <a:lnTo>
                  <a:pt x="18829489" y="326251"/>
                </a:lnTo>
                <a:lnTo>
                  <a:pt x="18795021" y="289865"/>
                </a:lnTo>
                <a:lnTo>
                  <a:pt x="18758635" y="255397"/>
                </a:lnTo>
                <a:lnTo>
                  <a:pt x="18720412" y="222925"/>
                </a:lnTo>
                <a:lnTo>
                  <a:pt x="18680431" y="192529"/>
                </a:lnTo>
                <a:lnTo>
                  <a:pt x="18638772" y="164290"/>
                </a:lnTo>
                <a:lnTo>
                  <a:pt x="18595514" y="138287"/>
                </a:lnTo>
                <a:lnTo>
                  <a:pt x="18550738" y="114599"/>
                </a:lnTo>
                <a:lnTo>
                  <a:pt x="18504522" y="93307"/>
                </a:lnTo>
                <a:lnTo>
                  <a:pt x="18456947" y="74489"/>
                </a:lnTo>
                <a:lnTo>
                  <a:pt x="18394046" y="52316"/>
                </a:lnTo>
                <a:lnTo>
                  <a:pt x="18323802" y="35048"/>
                </a:lnTo>
                <a:lnTo>
                  <a:pt x="18285698" y="28061"/>
                </a:lnTo>
                <a:lnTo>
                  <a:pt x="18245482" y="22071"/>
                </a:lnTo>
                <a:lnTo>
                  <a:pt x="18203063" y="17000"/>
                </a:lnTo>
                <a:lnTo>
                  <a:pt x="18158350" y="12772"/>
                </a:lnTo>
                <a:lnTo>
                  <a:pt x="18111251" y="9311"/>
                </a:lnTo>
                <a:lnTo>
                  <a:pt x="18061674" y="6539"/>
                </a:lnTo>
                <a:lnTo>
                  <a:pt x="18009526" y="4381"/>
                </a:lnTo>
                <a:lnTo>
                  <a:pt x="17897155" y="1596"/>
                </a:lnTo>
                <a:lnTo>
                  <a:pt x="17564828" y="0"/>
                </a:lnTo>
                <a:close/>
              </a:path>
            </a:pathLst>
          </a:custGeom>
          <a:solidFill>
            <a:srgbClr val="F0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302" y="2545418"/>
            <a:ext cx="18433868" cy="570105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61663" y="2692499"/>
            <a:ext cx="2874645" cy="3397250"/>
          </a:xfrm>
          <a:custGeom>
            <a:avLst/>
            <a:gdLst/>
            <a:ahLst/>
            <a:cxnLst/>
            <a:rect l="l" t="t" r="r" b="b"/>
            <a:pathLst>
              <a:path w="2874645" h="3397250">
                <a:moveTo>
                  <a:pt x="588067" y="3396720"/>
                </a:moveTo>
                <a:lnTo>
                  <a:pt x="2285996" y="3396720"/>
                </a:lnTo>
                <a:lnTo>
                  <a:pt x="2355828" y="3396636"/>
                </a:lnTo>
                <a:lnTo>
                  <a:pt x="2417812" y="3396048"/>
                </a:lnTo>
                <a:lnTo>
                  <a:pt x="2472551" y="3394452"/>
                </a:lnTo>
                <a:lnTo>
                  <a:pt x="2520648" y="3391343"/>
                </a:lnTo>
                <a:lnTo>
                  <a:pt x="2562709" y="3386218"/>
                </a:lnTo>
                <a:lnTo>
                  <a:pt x="2631132" y="3367902"/>
                </a:lnTo>
                <a:lnTo>
                  <a:pt x="2679029" y="3346376"/>
                </a:lnTo>
                <a:lnTo>
                  <a:pt x="2722821" y="3318407"/>
                </a:lnTo>
                <a:lnTo>
                  <a:pt x="2761923" y="3284579"/>
                </a:lnTo>
                <a:lnTo>
                  <a:pt x="2795751" y="3245477"/>
                </a:lnTo>
                <a:lnTo>
                  <a:pt x="2823720" y="3201685"/>
                </a:lnTo>
                <a:lnTo>
                  <a:pt x="2845246" y="3153788"/>
                </a:lnTo>
                <a:lnTo>
                  <a:pt x="2863561" y="3085365"/>
                </a:lnTo>
                <a:lnTo>
                  <a:pt x="2868686" y="3043305"/>
                </a:lnTo>
                <a:lnTo>
                  <a:pt x="2871794" y="2995207"/>
                </a:lnTo>
                <a:lnTo>
                  <a:pt x="2873391" y="2940469"/>
                </a:lnTo>
                <a:lnTo>
                  <a:pt x="2873979" y="2878485"/>
                </a:lnTo>
                <a:lnTo>
                  <a:pt x="2874063" y="2808653"/>
                </a:lnTo>
                <a:lnTo>
                  <a:pt x="2874063" y="588067"/>
                </a:lnTo>
                <a:lnTo>
                  <a:pt x="2873979" y="518234"/>
                </a:lnTo>
                <a:lnTo>
                  <a:pt x="2873391" y="456251"/>
                </a:lnTo>
                <a:lnTo>
                  <a:pt x="2871794" y="401512"/>
                </a:lnTo>
                <a:lnTo>
                  <a:pt x="2868686" y="353415"/>
                </a:lnTo>
                <a:lnTo>
                  <a:pt x="2863561" y="311354"/>
                </a:lnTo>
                <a:lnTo>
                  <a:pt x="2845246" y="242931"/>
                </a:lnTo>
                <a:lnTo>
                  <a:pt x="2823720" y="195034"/>
                </a:lnTo>
                <a:lnTo>
                  <a:pt x="2795751" y="151242"/>
                </a:lnTo>
                <a:lnTo>
                  <a:pt x="2761923" y="112140"/>
                </a:lnTo>
                <a:lnTo>
                  <a:pt x="2722821" y="78312"/>
                </a:lnTo>
                <a:lnTo>
                  <a:pt x="2679029" y="50343"/>
                </a:lnTo>
                <a:lnTo>
                  <a:pt x="2631132" y="28817"/>
                </a:lnTo>
                <a:lnTo>
                  <a:pt x="2562709" y="10502"/>
                </a:lnTo>
                <a:lnTo>
                  <a:pt x="2520648" y="5377"/>
                </a:lnTo>
                <a:lnTo>
                  <a:pt x="2472551" y="2268"/>
                </a:lnTo>
                <a:lnTo>
                  <a:pt x="2417812" y="672"/>
                </a:lnTo>
                <a:lnTo>
                  <a:pt x="2355828" y="84"/>
                </a:lnTo>
                <a:lnTo>
                  <a:pt x="2285996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2808653"/>
                </a:lnTo>
                <a:lnTo>
                  <a:pt x="84" y="2878485"/>
                </a:lnTo>
                <a:lnTo>
                  <a:pt x="672" y="2940469"/>
                </a:lnTo>
                <a:lnTo>
                  <a:pt x="2268" y="2995207"/>
                </a:lnTo>
                <a:lnTo>
                  <a:pt x="5377" y="3043305"/>
                </a:lnTo>
                <a:lnTo>
                  <a:pt x="10502" y="3085365"/>
                </a:lnTo>
                <a:lnTo>
                  <a:pt x="28817" y="3153788"/>
                </a:lnTo>
                <a:lnTo>
                  <a:pt x="50343" y="3201685"/>
                </a:lnTo>
                <a:lnTo>
                  <a:pt x="78312" y="3245477"/>
                </a:lnTo>
                <a:lnTo>
                  <a:pt x="112140" y="3284579"/>
                </a:lnTo>
                <a:lnTo>
                  <a:pt x="151242" y="3318407"/>
                </a:lnTo>
                <a:lnTo>
                  <a:pt x="195034" y="3346376"/>
                </a:lnTo>
                <a:lnTo>
                  <a:pt x="242931" y="3367902"/>
                </a:lnTo>
                <a:lnTo>
                  <a:pt x="311354" y="3386218"/>
                </a:lnTo>
                <a:lnTo>
                  <a:pt x="353415" y="3391343"/>
                </a:lnTo>
                <a:lnTo>
                  <a:pt x="401512" y="3394452"/>
                </a:lnTo>
                <a:lnTo>
                  <a:pt x="456251" y="3396048"/>
                </a:lnTo>
                <a:lnTo>
                  <a:pt x="518234" y="3396636"/>
                </a:lnTo>
                <a:lnTo>
                  <a:pt x="588067" y="339672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325967" y="2226516"/>
            <a:ext cx="649605" cy="389255"/>
          </a:xfrm>
          <a:custGeom>
            <a:avLst/>
            <a:gdLst/>
            <a:ahLst/>
            <a:cxnLst/>
            <a:rect l="l" t="t" r="r" b="b"/>
            <a:pathLst>
              <a:path w="649605" h="389255">
                <a:moveTo>
                  <a:pt x="0" y="389028"/>
                </a:moveTo>
                <a:lnTo>
                  <a:pt x="640125" y="5382"/>
                </a:lnTo>
                <a:lnTo>
                  <a:pt x="64910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940257" y="2180224"/>
            <a:ext cx="112395" cy="95250"/>
          </a:xfrm>
          <a:custGeom>
            <a:avLst/>
            <a:gdLst/>
            <a:ahLst/>
            <a:cxnLst/>
            <a:rect l="l" t="t" r="r" b="b"/>
            <a:pathLst>
              <a:path w="112394" h="95250">
                <a:moveTo>
                  <a:pt x="112058" y="0"/>
                </a:moveTo>
                <a:lnTo>
                  <a:pt x="0" y="8564"/>
                </a:lnTo>
                <a:lnTo>
                  <a:pt x="51674" y="94785"/>
                </a:lnTo>
                <a:lnTo>
                  <a:pt x="1120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094958" y="7544337"/>
            <a:ext cx="1183640" cy="392430"/>
          </a:xfrm>
          <a:custGeom>
            <a:avLst/>
            <a:gdLst/>
            <a:ahLst/>
            <a:cxnLst/>
            <a:rect l="l" t="t" r="r" b="b"/>
            <a:pathLst>
              <a:path w="1183639" h="392429">
                <a:moveTo>
                  <a:pt x="157837" y="0"/>
                </a:moveTo>
                <a:lnTo>
                  <a:pt x="1025422" y="0"/>
                </a:lnTo>
                <a:lnTo>
                  <a:pt x="1056830" y="120"/>
                </a:lnTo>
                <a:lnTo>
                  <a:pt x="1102280" y="3263"/>
                </a:lnTo>
                <a:lnTo>
                  <a:pt x="1153161" y="30098"/>
                </a:lnTo>
                <a:lnTo>
                  <a:pt x="1175524" y="65202"/>
                </a:lnTo>
                <a:lnTo>
                  <a:pt x="1183138" y="126428"/>
                </a:lnTo>
                <a:lnTo>
                  <a:pt x="1183259" y="157837"/>
                </a:lnTo>
                <a:lnTo>
                  <a:pt x="1183259" y="234166"/>
                </a:lnTo>
                <a:lnTo>
                  <a:pt x="1182292" y="290905"/>
                </a:lnTo>
                <a:lnTo>
                  <a:pt x="1166200" y="345680"/>
                </a:lnTo>
                <a:lnTo>
                  <a:pt x="1136936" y="374944"/>
                </a:lnTo>
                <a:lnTo>
                  <a:pt x="1082160" y="391036"/>
                </a:lnTo>
                <a:lnTo>
                  <a:pt x="1025422" y="392003"/>
                </a:lnTo>
                <a:lnTo>
                  <a:pt x="157837" y="392003"/>
                </a:lnTo>
                <a:lnTo>
                  <a:pt x="101098" y="391036"/>
                </a:lnTo>
                <a:lnTo>
                  <a:pt x="46322" y="374944"/>
                </a:lnTo>
                <a:lnTo>
                  <a:pt x="17059" y="345680"/>
                </a:lnTo>
                <a:lnTo>
                  <a:pt x="966" y="290905"/>
                </a:lnTo>
                <a:lnTo>
                  <a:pt x="0" y="234166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891738" y="8036331"/>
            <a:ext cx="1840230" cy="620395"/>
          </a:xfrm>
          <a:custGeom>
            <a:avLst/>
            <a:gdLst/>
            <a:ahLst/>
            <a:cxnLst/>
            <a:rect l="l" t="t" r="r" b="b"/>
            <a:pathLst>
              <a:path w="1840229" h="620395">
                <a:moveTo>
                  <a:pt x="1839679" y="0"/>
                </a:moveTo>
                <a:lnTo>
                  <a:pt x="9921" y="616988"/>
                </a:lnTo>
                <a:lnTo>
                  <a:pt x="0" y="62033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806408" y="8605693"/>
            <a:ext cx="111760" cy="95250"/>
          </a:xfrm>
          <a:custGeom>
            <a:avLst/>
            <a:gdLst/>
            <a:ahLst/>
            <a:cxnLst/>
            <a:rect l="l" t="t" r="r" b="b"/>
            <a:pathLst>
              <a:path w="111760" h="95250">
                <a:moveTo>
                  <a:pt x="79192" y="0"/>
                </a:moveTo>
                <a:lnTo>
                  <a:pt x="0" y="79744"/>
                </a:lnTo>
                <a:lnTo>
                  <a:pt x="111310" y="95250"/>
                </a:lnTo>
                <a:lnTo>
                  <a:pt x="79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779008" y="2746045"/>
            <a:ext cx="2874645" cy="3289935"/>
          </a:xfrm>
          <a:custGeom>
            <a:avLst/>
            <a:gdLst/>
            <a:ahLst/>
            <a:cxnLst/>
            <a:rect l="l" t="t" r="r" b="b"/>
            <a:pathLst>
              <a:path w="2874645" h="3289935">
                <a:moveTo>
                  <a:pt x="486284" y="0"/>
                </a:moveTo>
                <a:lnTo>
                  <a:pt x="2387779" y="0"/>
                </a:lnTo>
                <a:lnTo>
                  <a:pt x="2454504" y="110"/>
                </a:lnTo>
                <a:lnTo>
                  <a:pt x="2512509" y="882"/>
                </a:lnTo>
                <a:lnTo>
                  <a:pt x="2562586" y="2978"/>
                </a:lnTo>
                <a:lnTo>
                  <a:pt x="2605528" y="7060"/>
                </a:lnTo>
                <a:lnTo>
                  <a:pt x="2673179" y="23830"/>
                </a:lnTo>
                <a:lnTo>
                  <a:pt x="2720315" y="45844"/>
                </a:lnTo>
                <a:lnTo>
                  <a:pt x="2762424" y="75393"/>
                </a:lnTo>
                <a:lnTo>
                  <a:pt x="2798670" y="111639"/>
                </a:lnTo>
                <a:lnTo>
                  <a:pt x="2828218" y="153748"/>
                </a:lnTo>
                <a:lnTo>
                  <a:pt x="2850233" y="200884"/>
                </a:lnTo>
                <a:lnTo>
                  <a:pt x="2867002" y="268534"/>
                </a:lnTo>
                <a:lnTo>
                  <a:pt x="2871084" y="311476"/>
                </a:lnTo>
                <a:lnTo>
                  <a:pt x="2873180" y="361553"/>
                </a:lnTo>
                <a:lnTo>
                  <a:pt x="2873952" y="419558"/>
                </a:lnTo>
                <a:lnTo>
                  <a:pt x="2874063" y="486284"/>
                </a:lnTo>
                <a:lnTo>
                  <a:pt x="2874063" y="2803345"/>
                </a:lnTo>
                <a:lnTo>
                  <a:pt x="2873952" y="2870070"/>
                </a:lnTo>
                <a:lnTo>
                  <a:pt x="2873180" y="2928075"/>
                </a:lnTo>
                <a:lnTo>
                  <a:pt x="2871084" y="2978152"/>
                </a:lnTo>
                <a:lnTo>
                  <a:pt x="2867002" y="3021094"/>
                </a:lnTo>
                <a:lnTo>
                  <a:pt x="2850233" y="3088744"/>
                </a:lnTo>
                <a:lnTo>
                  <a:pt x="2828218" y="3135880"/>
                </a:lnTo>
                <a:lnTo>
                  <a:pt x="2798670" y="3177989"/>
                </a:lnTo>
                <a:lnTo>
                  <a:pt x="2762424" y="3214235"/>
                </a:lnTo>
                <a:lnTo>
                  <a:pt x="2720315" y="3243783"/>
                </a:lnTo>
                <a:lnTo>
                  <a:pt x="2673179" y="3265798"/>
                </a:lnTo>
                <a:lnTo>
                  <a:pt x="2605528" y="3282567"/>
                </a:lnTo>
                <a:lnTo>
                  <a:pt x="2562586" y="3286649"/>
                </a:lnTo>
                <a:lnTo>
                  <a:pt x="2512509" y="3288746"/>
                </a:lnTo>
                <a:lnTo>
                  <a:pt x="2454504" y="3289518"/>
                </a:lnTo>
                <a:lnTo>
                  <a:pt x="2387779" y="3289628"/>
                </a:lnTo>
                <a:lnTo>
                  <a:pt x="486284" y="3289628"/>
                </a:lnTo>
                <a:lnTo>
                  <a:pt x="419558" y="3289518"/>
                </a:lnTo>
                <a:lnTo>
                  <a:pt x="361553" y="3288746"/>
                </a:lnTo>
                <a:lnTo>
                  <a:pt x="311476" y="3286649"/>
                </a:lnTo>
                <a:lnTo>
                  <a:pt x="268534" y="3282567"/>
                </a:lnTo>
                <a:lnTo>
                  <a:pt x="200884" y="3265798"/>
                </a:lnTo>
                <a:lnTo>
                  <a:pt x="153748" y="3243783"/>
                </a:lnTo>
                <a:lnTo>
                  <a:pt x="111639" y="3214235"/>
                </a:lnTo>
                <a:lnTo>
                  <a:pt x="75393" y="3177989"/>
                </a:lnTo>
                <a:lnTo>
                  <a:pt x="45844" y="3135880"/>
                </a:lnTo>
                <a:lnTo>
                  <a:pt x="23830" y="3088744"/>
                </a:lnTo>
                <a:lnTo>
                  <a:pt x="7060" y="3021094"/>
                </a:lnTo>
                <a:lnTo>
                  <a:pt x="2978" y="2978152"/>
                </a:lnTo>
                <a:lnTo>
                  <a:pt x="882" y="2928075"/>
                </a:lnTo>
                <a:lnTo>
                  <a:pt x="110" y="2870070"/>
                </a:lnTo>
                <a:lnTo>
                  <a:pt x="0" y="2803345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196036" y="6216587"/>
            <a:ext cx="611505" cy="2309495"/>
          </a:xfrm>
          <a:custGeom>
            <a:avLst/>
            <a:gdLst/>
            <a:ahLst/>
            <a:cxnLst/>
            <a:rect l="l" t="t" r="r" b="b"/>
            <a:pathLst>
              <a:path w="611504" h="2309495">
                <a:moveTo>
                  <a:pt x="0" y="0"/>
                </a:moveTo>
                <a:lnTo>
                  <a:pt x="608607" y="2298917"/>
                </a:lnTo>
                <a:lnTo>
                  <a:pt x="611287" y="230903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756057" y="8502642"/>
            <a:ext cx="97790" cy="110489"/>
          </a:xfrm>
          <a:custGeom>
            <a:avLst/>
            <a:gdLst/>
            <a:ahLst/>
            <a:cxnLst/>
            <a:rect l="l" t="t" r="r" b="b"/>
            <a:pathLst>
              <a:path w="97789" h="110490">
                <a:moveTo>
                  <a:pt x="97172" y="0"/>
                </a:moveTo>
                <a:lnTo>
                  <a:pt x="0" y="25724"/>
                </a:lnTo>
                <a:lnTo>
                  <a:pt x="74311" y="110035"/>
                </a:lnTo>
                <a:lnTo>
                  <a:pt x="97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0092208" y="2806203"/>
            <a:ext cx="3054985" cy="2682875"/>
          </a:xfrm>
          <a:custGeom>
            <a:avLst/>
            <a:gdLst/>
            <a:ahLst/>
            <a:cxnLst/>
            <a:rect l="l" t="t" r="r" b="b"/>
            <a:pathLst>
              <a:path w="3054984" h="2682875">
                <a:moveTo>
                  <a:pt x="392201" y="0"/>
                </a:moveTo>
                <a:lnTo>
                  <a:pt x="2662413" y="0"/>
                </a:lnTo>
                <a:lnTo>
                  <a:pt x="2726127" y="153"/>
                </a:lnTo>
                <a:lnTo>
                  <a:pt x="2779897" y="1230"/>
                </a:lnTo>
                <a:lnTo>
                  <a:pt x="2824829" y="4151"/>
                </a:lnTo>
                <a:lnTo>
                  <a:pt x="2892594" y="19219"/>
                </a:lnTo>
                <a:lnTo>
                  <a:pt x="2939508" y="42389"/>
                </a:lnTo>
                <a:lnTo>
                  <a:pt x="2979823" y="74790"/>
                </a:lnTo>
                <a:lnTo>
                  <a:pt x="3012224" y="115105"/>
                </a:lnTo>
                <a:lnTo>
                  <a:pt x="3035394" y="162018"/>
                </a:lnTo>
                <a:lnTo>
                  <a:pt x="3050462" y="229784"/>
                </a:lnTo>
                <a:lnTo>
                  <a:pt x="3053383" y="274716"/>
                </a:lnTo>
                <a:lnTo>
                  <a:pt x="3054460" y="328486"/>
                </a:lnTo>
                <a:lnTo>
                  <a:pt x="3054613" y="392201"/>
                </a:lnTo>
                <a:lnTo>
                  <a:pt x="3054613" y="2290501"/>
                </a:lnTo>
                <a:lnTo>
                  <a:pt x="3054460" y="2354216"/>
                </a:lnTo>
                <a:lnTo>
                  <a:pt x="3053383" y="2407986"/>
                </a:lnTo>
                <a:lnTo>
                  <a:pt x="3050462" y="2452918"/>
                </a:lnTo>
                <a:lnTo>
                  <a:pt x="3035394" y="2520683"/>
                </a:lnTo>
                <a:lnTo>
                  <a:pt x="3012224" y="2567597"/>
                </a:lnTo>
                <a:lnTo>
                  <a:pt x="2979823" y="2607912"/>
                </a:lnTo>
                <a:lnTo>
                  <a:pt x="2939508" y="2640312"/>
                </a:lnTo>
                <a:lnTo>
                  <a:pt x="2892594" y="2663483"/>
                </a:lnTo>
                <a:lnTo>
                  <a:pt x="2824829" y="2678551"/>
                </a:lnTo>
                <a:lnTo>
                  <a:pt x="2779897" y="2681472"/>
                </a:lnTo>
                <a:lnTo>
                  <a:pt x="2726127" y="2682548"/>
                </a:lnTo>
                <a:lnTo>
                  <a:pt x="2662413" y="2682702"/>
                </a:lnTo>
                <a:lnTo>
                  <a:pt x="392201" y="2682702"/>
                </a:lnTo>
                <a:lnTo>
                  <a:pt x="328486" y="2682548"/>
                </a:lnTo>
                <a:lnTo>
                  <a:pt x="274716" y="2681472"/>
                </a:lnTo>
                <a:lnTo>
                  <a:pt x="229784" y="2678551"/>
                </a:lnTo>
                <a:lnTo>
                  <a:pt x="162018" y="2663483"/>
                </a:lnTo>
                <a:lnTo>
                  <a:pt x="115105" y="2640312"/>
                </a:lnTo>
                <a:lnTo>
                  <a:pt x="74790" y="2607912"/>
                </a:lnTo>
                <a:lnTo>
                  <a:pt x="42389" y="2567597"/>
                </a:lnTo>
                <a:lnTo>
                  <a:pt x="19219" y="2520683"/>
                </a:lnTo>
                <a:lnTo>
                  <a:pt x="4151" y="2452918"/>
                </a:lnTo>
                <a:lnTo>
                  <a:pt x="1230" y="2407986"/>
                </a:lnTo>
                <a:lnTo>
                  <a:pt x="153" y="2354216"/>
                </a:lnTo>
                <a:lnTo>
                  <a:pt x="0" y="2290501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1619520" y="2223128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4">
                <a:moveTo>
                  <a:pt x="0" y="448545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1569260" y="21330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3262486" y="2806203"/>
            <a:ext cx="2874645" cy="2961640"/>
          </a:xfrm>
          <a:custGeom>
            <a:avLst/>
            <a:gdLst/>
            <a:ahLst/>
            <a:cxnLst/>
            <a:rect l="l" t="t" r="r" b="b"/>
            <a:pathLst>
              <a:path w="2874644" h="2961640">
                <a:moveTo>
                  <a:pt x="392201" y="0"/>
                </a:moveTo>
                <a:lnTo>
                  <a:pt x="2481862" y="0"/>
                </a:lnTo>
                <a:lnTo>
                  <a:pt x="2545576" y="153"/>
                </a:lnTo>
                <a:lnTo>
                  <a:pt x="2599347" y="1230"/>
                </a:lnTo>
                <a:lnTo>
                  <a:pt x="2644279" y="4151"/>
                </a:lnTo>
                <a:lnTo>
                  <a:pt x="2712045" y="19219"/>
                </a:lnTo>
                <a:lnTo>
                  <a:pt x="2758958" y="42389"/>
                </a:lnTo>
                <a:lnTo>
                  <a:pt x="2799273" y="74790"/>
                </a:lnTo>
                <a:lnTo>
                  <a:pt x="2831673" y="115105"/>
                </a:lnTo>
                <a:lnTo>
                  <a:pt x="2854843" y="162018"/>
                </a:lnTo>
                <a:lnTo>
                  <a:pt x="2869911" y="229784"/>
                </a:lnTo>
                <a:lnTo>
                  <a:pt x="2872833" y="274716"/>
                </a:lnTo>
                <a:lnTo>
                  <a:pt x="2873909" y="328486"/>
                </a:lnTo>
                <a:lnTo>
                  <a:pt x="2874063" y="392201"/>
                </a:lnTo>
                <a:lnTo>
                  <a:pt x="2874063" y="2568999"/>
                </a:lnTo>
                <a:lnTo>
                  <a:pt x="2873909" y="2632713"/>
                </a:lnTo>
                <a:lnTo>
                  <a:pt x="2872833" y="2686483"/>
                </a:lnTo>
                <a:lnTo>
                  <a:pt x="2869911" y="2731415"/>
                </a:lnTo>
                <a:lnTo>
                  <a:pt x="2854843" y="2799180"/>
                </a:lnTo>
                <a:lnTo>
                  <a:pt x="2831673" y="2846094"/>
                </a:lnTo>
                <a:lnTo>
                  <a:pt x="2799273" y="2886409"/>
                </a:lnTo>
                <a:lnTo>
                  <a:pt x="2758958" y="2918810"/>
                </a:lnTo>
                <a:lnTo>
                  <a:pt x="2712045" y="2941980"/>
                </a:lnTo>
                <a:lnTo>
                  <a:pt x="2644279" y="2957048"/>
                </a:lnTo>
                <a:lnTo>
                  <a:pt x="2599347" y="2959969"/>
                </a:lnTo>
                <a:lnTo>
                  <a:pt x="2545576" y="2961046"/>
                </a:lnTo>
                <a:lnTo>
                  <a:pt x="2481862" y="2961199"/>
                </a:lnTo>
                <a:lnTo>
                  <a:pt x="392201" y="2961199"/>
                </a:lnTo>
                <a:lnTo>
                  <a:pt x="328486" y="2961046"/>
                </a:lnTo>
                <a:lnTo>
                  <a:pt x="274716" y="2959969"/>
                </a:lnTo>
                <a:lnTo>
                  <a:pt x="229784" y="2957048"/>
                </a:lnTo>
                <a:lnTo>
                  <a:pt x="162018" y="2941980"/>
                </a:lnTo>
                <a:lnTo>
                  <a:pt x="115105" y="2918810"/>
                </a:lnTo>
                <a:lnTo>
                  <a:pt x="74790" y="2886409"/>
                </a:lnTo>
                <a:lnTo>
                  <a:pt x="42389" y="2846094"/>
                </a:lnTo>
                <a:lnTo>
                  <a:pt x="19219" y="2799180"/>
                </a:lnTo>
                <a:lnTo>
                  <a:pt x="4151" y="2731415"/>
                </a:lnTo>
                <a:lnTo>
                  <a:pt x="1230" y="2686483"/>
                </a:lnTo>
                <a:lnTo>
                  <a:pt x="153" y="2632713"/>
                </a:lnTo>
                <a:lnTo>
                  <a:pt x="0" y="256899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4699520" y="5928570"/>
            <a:ext cx="0" cy="2395855"/>
          </a:xfrm>
          <a:custGeom>
            <a:avLst/>
            <a:gdLst/>
            <a:ahLst/>
            <a:cxnLst/>
            <a:rect l="l" t="t" r="r" b="b"/>
            <a:pathLst>
              <a:path h="2395854">
                <a:moveTo>
                  <a:pt x="0" y="0"/>
                </a:moveTo>
                <a:lnTo>
                  <a:pt x="0" y="2384789"/>
                </a:lnTo>
                <a:lnTo>
                  <a:pt x="0" y="239526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4649260" y="831335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2454640" y="7544337"/>
            <a:ext cx="1471930" cy="392430"/>
          </a:xfrm>
          <a:custGeom>
            <a:avLst/>
            <a:gdLst/>
            <a:ahLst/>
            <a:cxnLst/>
            <a:rect l="l" t="t" r="r" b="b"/>
            <a:pathLst>
              <a:path w="1471929" h="392429">
                <a:moveTo>
                  <a:pt x="157837" y="0"/>
                </a:moveTo>
                <a:lnTo>
                  <a:pt x="1313647" y="0"/>
                </a:lnTo>
                <a:lnTo>
                  <a:pt x="1345056" y="120"/>
                </a:lnTo>
                <a:lnTo>
                  <a:pt x="1390505" y="3263"/>
                </a:lnTo>
                <a:lnTo>
                  <a:pt x="1441386" y="30098"/>
                </a:lnTo>
                <a:lnTo>
                  <a:pt x="1463750" y="65202"/>
                </a:lnTo>
                <a:lnTo>
                  <a:pt x="1471364" y="126428"/>
                </a:lnTo>
                <a:lnTo>
                  <a:pt x="1471485" y="157837"/>
                </a:lnTo>
                <a:lnTo>
                  <a:pt x="1471485" y="234166"/>
                </a:lnTo>
                <a:lnTo>
                  <a:pt x="1470518" y="290905"/>
                </a:lnTo>
                <a:lnTo>
                  <a:pt x="1454425" y="345680"/>
                </a:lnTo>
                <a:lnTo>
                  <a:pt x="1425161" y="374944"/>
                </a:lnTo>
                <a:lnTo>
                  <a:pt x="1370386" y="391036"/>
                </a:lnTo>
                <a:lnTo>
                  <a:pt x="1313647" y="392003"/>
                </a:lnTo>
                <a:lnTo>
                  <a:pt x="157837" y="392003"/>
                </a:lnTo>
                <a:lnTo>
                  <a:pt x="101098" y="391036"/>
                </a:lnTo>
                <a:lnTo>
                  <a:pt x="46322" y="374944"/>
                </a:lnTo>
                <a:lnTo>
                  <a:pt x="17059" y="345680"/>
                </a:lnTo>
                <a:lnTo>
                  <a:pt x="966" y="290905"/>
                </a:lnTo>
                <a:lnTo>
                  <a:pt x="0" y="234166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3440939" y="7998937"/>
            <a:ext cx="2083435" cy="570865"/>
          </a:xfrm>
          <a:custGeom>
            <a:avLst/>
            <a:gdLst/>
            <a:ahLst/>
            <a:cxnLst/>
            <a:rect l="l" t="t" r="r" b="b"/>
            <a:pathLst>
              <a:path w="2083435" h="570865">
                <a:moveTo>
                  <a:pt x="0" y="0"/>
                </a:moveTo>
                <a:lnTo>
                  <a:pt x="2072805" y="567680"/>
                </a:lnTo>
                <a:lnTo>
                  <a:pt x="2082904" y="5704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5500469" y="8518143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4">
                <a:moveTo>
                  <a:pt x="26552" y="0"/>
                </a:moveTo>
                <a:lnTo>
                  <a:pt x="0" y="96949"/>
                </a:lnTo>
                <a:lnTo>
                  <a:pt x="110225" y="75027"/>
                </a:lnTo>
                <a:lnTo>
                  <a:pt x="26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17464170" y="2223128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4">
                <a:moveTo>
                  <a:pt x="0" y="448545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7413909" y="21330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6252218" y="2806203"/>
            <a:ext cx="2787015" cy="2961640"/>
          </a:xfrm>
          <a:custGeom>
            <a:avLst/>
            <a:gdLst/>
            <a:ahLst/>
            <a:cxnLst/>
            <a:rect l="l" t="t" r="r" b="b"/>
            <a:pathLst>
              <a:path w="2787015" h="2961640">
                <a:moveTo>
                  <a:pt x="392201" y="0"/>
                </a:moveTo>
                <a:lnTo>
                  <a:pt x="2394291" y="0"/>
                </a:lnTo>
                <a:lnTo>
                  <a:pt x="2458006" y="153"/>
                </a:lnTo>
                <a:lnTo>
                  <a:pt x="2511776" y="1230"/>
                </a:lnTo>
                <a:lnTo>
                  <a:pt x="2556708" y="4151"/>
                </a:lnTo>
                <a:lnTo>
                  <a:pt x="2624474" y="19219"/>
                </a:lnTo>
                <a:lnTo>
                  <a:pt x="2671387" y="42389"/>
                </a:lnTo>
                <a:lnTo>
                  <a:pt x="2711702" y="74790"/>
                </a:lnTo>
                <a:lnTo>
                  <a:pt x="2744103" y="115105"/>
                </a:lnTo>
                <a:lnTo>
                  <a:pt x="2767273" y="162018"/>
                </a:lnTo>
                <a:lnTo>
                  <a:pt x="2782341" y="229784"/>
                </a:lnTo>
                <a:lnTo>
                  <a:pt x="2785263" y="274716"/>
                </a:lnTo>
                <a:lnTo>
                  <a:pt x="2786339" y="328486"/>
                </a:lnTo>
                <a:lnTo>
                  <a:pt x="2786493" y="392201"/>
                </a:lnTo>
                <a:lnTo>
                  <a:pt x="2786493" y="2568999"/>
                </a:lnTo>
                <a:lnTo>
                  <a:pt x="2786339" y="2632713"/>
                </a:lnTo>
                <a:lnTo>
                  <a:pt x="2785263" y="2686483"/>
                </a:lnTo>
                <a:lnTo>
                  <a:pt x="2782341" y="2731415"/>
                </a:lnTo>
                <a:lnTo>
                  <a:pt x="2767273" y="2799180"/>
                </a:lnTo>
                <a:lnTo>
                  <a:pt x="2744103" y="2846094"/>
                </a:lnTo>
                <a:lnTo>
                  <a:pt x="2711702" y="2886409"/>
                </a:lnTo>
                <a:lnTo>
                  <a:pt x="2671387" y="2918810"/>
                </a:lnTo>
                <a:lnTo>
                  <a:pt x="2624474" y="2941980"/>
                </a:lnTo>
                <a:lnTo>
                  <a:pt x="2556708" y="2957048"/>
                </a:lnTo>
                <a:lnTo>
                  <a:pt x="2511776" y="2959969"/>
                </a:lnTo>
                <a:lnTo>
                  <a:pt x="2458006" y="2961046"/>
                </a:lnTo>
                <a:lnTo>
                  <a:pt x="2394291" y="2961199"/>
                </a:lnTo>
                <a:lnTo>
                  <a:pt x="392201" y="2961199"/>
                </a:lnTo>
                <a:lnTo>
                  <a:pt x="328486" y="2961046"/>
                </a:lnTo>
                <a:lnTo>
                  <a:pt x="274716" y="2959969"/>
                </a:lnTo>
                <a:lnTo>
                  <a:pt x="229784" y="2957048"/>
                </a:lnTo>
                <a:lnTo>
                  <a:pt x="162018" y="2941980"/>
                </a:lnTo>
                <a:lnTo>
                  <a:pt x="115105" y="2918810"/>
                </a:lnTo>
                <a:lnTo>
                  <a:pt x="74790" y="2886409"/>
                </a:lnTo>
                <a:lnTo>
                  <a:pt x="42389" y="2846094"/>
                </a:lnTo>
                <a:lnTo>
                  <a:pt x="19219" y="2799180"/>
                </a:lnTo>
                <a:lnTo>
                  <a:pt x="4151" y="2731415"/>
                </a:lnTo>
                <a:lnTo>
                  <a:pt x="1230" y="2686483"/>
                </a:lnTo>
                <a:lnTo>
                  <a:pt x="153" y="2632713"/>
                </a:lnTo>
                <a:lnTo>
                  <a:pt x="0" y="256899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750" y="-588473"/>
            <a:ext cx="19184599" cy="2599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6274" y="2785255"/>
            <a:ext cx="18650585" cy="7616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50.png"/><Relationship Id="rId7" Type="http://schemas.openxmlformats.org/officeDocument/2006/relationships/image" Target="../media/image8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3.png"/><Relationship Id="rId7" Type="http://schemas.openxmlformats.org/officeDocument/2006/relationships/image" Target="../media/image67.jpg"/><Relationship Id="rId12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jpg"/><Relationship Id="rId5" Type="http://schemas.openxmlformats.org/officeDocument/2006/relationships/image" Target="../media/image65.png"/><Relationship Id="rId10" Type="http://schemas.openxmlformats.org/officeDocument/2006/relationships/image" Target="../media/image69.jpg"/><Relationship Id="rId4" Type="http://schemas.openxmlformats.org/officeDocument/2006/relationships/image" Target="../media/image64.png"/><Relationship Id="rId9" Type="http://schemas.openxmlformats.org/officeDocument/2006/relationships/image" Target="../media/image6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16.png"/><Relationship Id="rId5" Type="http://schemas.openxmlformats.org/officeDocument/2006/relationships/image" Target="../media/image3.jp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jp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709" y="890610"/>
            <a:ext cx="16764000" cy="3637279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 marR="13970" algn="ctr">
              <a:lnSpc>
                <a:spcPts val="9040"/>
              </a:lnSpc>
              <a:spcBef>
                <a:spcPts val="1505"/>
              </a:spcBef>
            </a:pPr>
            <a:r>
              <a:rPr sz="8600" b="1" spc="680" dirty="0">
                <a:latin typeface="Calibri"/>
                <a:cs typeface="Calibri"/>
              </a:rPr>
              <a:t>Computer</a:t>
            </a:r>
            <a:r>
              <a:rPr sz="8600" b="1" spc="-465" dirty="0">
                <a:latin typeface="Calibri"/>
                <a:cs typeface="Calibri"/>
              </a:rPr>
              <a:t> </a:t>
            </a:r>
            <a:r>
              <a:rPr sz="8600" b="1" spc="405" dirty="0">
                <a:latin typeface="Calibri"/>
                <a:cs typeface="Calibri"/>
              </a:rPr>
              <a:t>Vision</a:t>
            </a:r>
            <a:r>
              <a:rPr sz="8600" b="1" spc="-465" dirty="0">
                <a:latin typeface="Calibri"/>
                <a:cs typeface="Calibri"/>
              </a:rPr>
              <a:t> </a:t>
            </a:r>
            <a:r>
              <a:rPr sz="8600" b="1" dirty="0">
                <a:latin typeface="Calibri"/>
                <a:cs typeface="Calibri"/>
              </a:rPr>
              <a:t>&amp;</a:t>
            </a:r>
            <a:r>
              <a:rPr sz="8600" b="1" spc="-465" dirty="0">
                <a:latin typeface="Calibri"/>
                <a:cs typeface="Calibri"/>
              </a:rPr>
              <a:t> </a:t>
            </a:r>
            <a:r>
              <a:rPr sz="8600" b="1" spc="380" dirty="0">
                <a:latin typeface="Calibri"/>
                <a:cs typeface="Calibri"/>
              </a:rPr>
              <a:t>Convolutional </a:t>
            </a:r>
            <a:r>
              <a:rPr sz="8600" b="1" spc="315" dirty="0">
                <a:latin typeface="Calibri"/>
                <a:cs typeface="Calibri"/>
              </a:rPr>
              <a:t>Neural</a:t>
            </a:r>
            <a:r>
              <a:rPr sz="8600" b="1" spc="-484" dirty="0">
                <a:latin typeface="Calibri"/>
                <a:cs typeface="Calibri"/>
              </a:rPr>
              <a:t> </a:t>
            </a:r>
            <a:r>
              <a:rPr sz="8600" b="1" spc="525" dirty="0">
                <a:latin typeface="Calibri"/>
                <a:cs typeface="Calibri"/>
              </a:rPr>
              <a:t>Networks</a:t>
            </a:r>
            <a:endParaRPr sz="8600">
              <a:latin typeface="Calibri"/>
              <a:cs typeface="Calibri"/>
            </a:endParaRPr>
          </a:p>
          <a:p>
            <a:pPr marR="1270" algn="ctr">
              <a:lnSpc>
                <a:spcPts val="8945"/>
              </a:lnSpc>
            </a:pPr>
            <a:r>
              <a:rPr sz="8600" b="1" spc="325" dirty="0">
                <a:latin typeface="Calibri"/>
                <a:cs typeface="Calibri"/>
              </a:rPr>
              <a:t>with</a:t>
            </a:r>
            <a:endParaRPr sz="8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23716" y="5590766"/>
            <a:ext cx="9457055" cy="2876550"/>
            <a:chOff x="5323716" y="5590766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323716" y="5590766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7"/>
                  </a:lnTo>
                  <a:lnTo>
                    <a:pt x="193837" y="23007"/>
                  </a:lnTo>
                  <a:lnTo>
                    <a:pt x="148329" y="44261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2"/>
                  </a:lnTo>
                  <a:lnTo>
                    <a:pt x="0" y="2471007"/>
                  </a:lnTo>
                  <a:lnTo>
                    <a:pt x="745" y="2527008"/>
                  </a:lnTo>
                  <a:lnTo>
                    <a:pt x="2769" y="2575354"/>
                  </a:lnTo>
                  <a:lnTo>
                    <a:pt x="6710" y="2616813"/>
                  </a:lnTo>
                  <a:lnTo>
                    <a:pt x="22900" y="2682125"/>
                  </a:lnTo>
                  <a:lnTo>
                    <a:pt x="44154" y="2727633"/>
                  </a:lnTo>
                  <a:lnTo>
                    <a:pt x="72681" y="2768287"/>
                  </a:lnTo>
                  <a:lnTo>
                    <a:pt x="107675" y="2803281"/>
                  </a:lnTo>
                  <a:lnTo>
                    <a:pt x="148329" y="2831808"/>
                  </a:lnTo>
                  <a:lnTo>
                    <a:pt x="193837" y="2853062"/>
                  </a:lnTo>
                  <a:lnTo>
                    <a:pt x="259149" y="2869252"/>
                  </a:lnTo>
                  <a:lnTo>
                    <a:pt x="300607" y="2873193"/>
                  </a:lnTo>
                  <a:lnTo>
                    <a:pt x="348954" y="2875217"/>
                  </a:lnTo>
                  <a:lnTo>
                    <a:pt x="404954" y="2875962"/>
                  </a:lnTo>
                  <a:lnTo>
                    <a:pt x="469374" y="2876069"/>
                  </a:lnTo>
                  <a:lnTo>
                    <a:pt x="8987293" y="2876069"/>
                  </a:lnTo>
                  <a:lnTo>
                    <a:pt x="9051711" y="2875962"/>
                  </a:lnTo>
                  <a:lnTo>
                    <a:pt x="9107712" y="2875217"/>
                  </a:lnTo>
                  <a:lnTo>
                    <a:pt x="9156060" y="2873193"/>
                  </a:lnTo>
                  <a:lnTo>
                    <a:pt x="9197519" y="2869252"/>
                  </a:lnTo>
                  <a:lnTo>
                    <a:pt x="9262834" y="2853062"/>
                  </a:lnTo>
                  <a:lnTo>
                    <a:pt x="9308341" y="2831808"/>
                  </a:lnTo>
                  <a:lnTo>
                    <a:pt x="9348994" y="2803281"/>
                  </a:lnTo>
                  <a:lnTo>
                    <a:pt x="9383987" y="2768287"/>
                  </a:lnTo>
                  <a:lnTo>
                    <a:pt x="9412515" y="2727633"/>
                  </a:lnTo>
                  <a:lnTo>
                    <a:pt x="9433771" y="2682125"/>
                  </a:lnTo>
                  <a:lnTo>
                    <a:pt x="9449960" y="2616813"/>
                  </a:lnTo>
                  <a:lnTo>
                    <a:pt x="9453900" y="2575354"/>
                  </a:lnTo>
                  <a:lnTo>
                    <a:pt x="9455924" y="2527008"/>
                  </a:lnTo>
                  <a:lnTo>
                    <a:pt x="9456669" y="2471007"/>
                  </a:lnTo>
                  <a:lnTo>
                    <a:pt x="9456669" y="405062"/>
                  </a:lnTo>
                  <a:lnTo>
                    <a:pt x="9455924" y="349061"/>
                  </a:lnTo>
                  <a:lnTo>
                    <a:pt x="9453900" y="300714"/>
                  </a:lnTo>
                  <a:lnTo>
                    <a:pt x="9449960" y="259256"/>
                  </a:lnTo>
                  <a:lnTo>
                    <a:pt x="9433771" y="193943"/>
                  </a:lnTo>
                  <a:lnTo>
                    <a:pt x="9412515" y="148436"/>
                  </a:lnTo>
                  <a:lnTo>
                    <a:pt x="9383987" y="107782"/>
                  </a:lnTo>
                  <a:lnTo>
                    <a:pt x="9348994" y="72788"/>
                  </a:lnTo>
                  <a:lnTo>
                    <a:pt x="9308341" y="44261"/>
                  </a:lnTo>
                  <a:lnTo>
                    <a:pt x="9262834" y="23007"/>
                  </a:lnTo>
                  <a:lnTo>
                    <a:pt x="9197519" y="6817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6036779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6134" y="1652341"/>
            <a:ext cx="14631826" cy="391587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97259" y="6134977"/>
            <a:ext cx="6987540" cy="4624705"/>
            <a:chOff x="6197259" y="6134977"/>
            <a:chExt cx="6987540" cy="46247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7259" y="6134977"/>
              <a:ext cx="6987391" cy="46246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84771" y="7238843"/>
              <a:ext cx="1617345" cy="156210"/>
            </a:xfrm>
            <a:custGeom>
              <a:avLst/>
              <a:gdLst/>
              <a:ahLst/>
              <a:cxnLst/>
              <a:rect l="l" t="t" r="r" b="b"/>
              <a:pathLst>
                <a:path w="1617345" h="156209">
                  <a:moveTo>
                    <a:pt x="0" y="0"/>
                  </a:moveTo>
                  <a:lnTo>
                    <a:pt x="1617293" y="0"/>
                  </a:lnTo>
                  <a:lnTo>
                    <a:pt x="1617293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91490" y="7219242"/>
              <a:ext cx="5198745" cy="788670"/>
            </a:xfrm>
            <a:custGeom>
              <a:avLst/>
              <a:gdLst/>
              <a:ahLst/>
              <a:cxnLst/>
              <a:rect l="l" t="t" r="r" b="b"/>
              <a:pathLst>
                <a:path w="5198745" h="788670">
                  <a:moveTo>
                    <a:pt x="0" y="0"/>
                  </a:moveTo>
                  <a:lnTo>
                    <a:pt x="5198126" y="0"/>
                  </a:lnTo>
                  <a:lnTo>
                    <a:pt x="5198126" y="788319"/>
                  </a:lnTo>
                  <a:lnTo>
                    <a:pt x="0" y="78831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86451" y="8001535"/>
              <a:ext cx="2338070" cy="156210"/>
            </a:xfrm>
            <a:custGeom>
              <a:avLst/>
              <a:gdLst/>
              <a:ahLst/>
              <a:cxnLst/>
              <a:rect l="l" t="t" r="r" b="b"/>
              <a:pathLst>
                <a:path w="2338070" h="156209">
                  <a:moveTo>
                    <a:pt x="0" y="0"/>
                  </a:moveTo>
                  <a:lnTo>
                    <a:pt x="2337641" y="0"/>
                  </a:lnTo>
                  <a:lnTo>
                    <a:pt x="2337641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88729" y="8156335"/>
              <a:ext cx="4617085" cy="349250"/>
            </a:xfrm>
            <a:custGeom>
              <a:avLst/>
              <a:gdLst/>
              <a:ahLst/>
              <a:cxnLst/>
              <a:rect l="l" t="t" r="r" b="b"/>
              <a:pathLst>
                <a:path w="4617084" h="349250">
                  <a:moveTo>
                    <a:pt x="0" y="0"/>
                  </a:moveTo>
                  <a:lnTo>
                    <a:pt x="4616900" y="0"/>
                  </a:lnTo>
                  <a:lnTo>
                    <a:pt x="4616900" y="348970"/>
                  </a:lnTo>
                  <a:lnTo>
                    <a:pt x="0" y="34897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69753" y="10548679"/>
              <a:ext cx="2949575" cy="156210"/>
            </a:xfrm>
            <a:custGeom>
              <a:avLst/>
              <a:gdLst/>
              <a:ahLst/>
              <a:cxnLst/>
              <a:rect l="l" t="t" r="r" b="b"/>
              <a:pathLst>
                <a:path w="2949575" h="156209">
                  <a:moveTo>
                    <a:pt x="0" y="0"/>
                  </a:moveTo>
                  <a:lnTo>
                    <a:pt x="2949307" y="0"/>
                  </a:lnTo>
                  <a:lnTo>
                    <a:pt x="2949307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40867" y="90958"/>
            <a:ext cx="120338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75" dirty="0"/>
              <a:t>Architecture</a:t>
            </a:r>
            <a:r>
              <a:rPr spc="-495" dirty="0"/>
              <a:t> </a:t>
            </a:r>
            <a:r>
              <a:rPr spc="665" dirty="0"/>
              <a:t>of</a:t>
            </a:r>
            <a:r>
              <a:rPr spc="-495" dirty="0"/>
              <a:t> </a:t>
            </a:r>
            <a:r>
              <a:rPr spc="720" dirty="0"/>
              <a:t>a</a:t>
            </a:r>
            <a:r>
              <a:rPr spc="-490" dirty="0"/>
              <a:t> </a:t>
            </a:r>
            <a:r>
              <a:rPr spc="875" dirty="0"/>
              <a:t>CNN</a:t>
            </a:r>
          </a:p>
        </p:txBody>
      </p:sp>
      <p:sp>
        <p:nvSpPr>
          <p:cNvPr id="11" name="object 11"/>
          <p:cNvSpPr/>
          <p:nvPr/>
        </p:nvSpPr>
        <p:spPr>
          <a:xfrm>
            <a:off x="2954906" y="2681498"/>
            <a:ext cx="861060" cy="254635"/>
          </a:xfrm>
          <a:custGeom>
            <a:avLst/>
            <a:gdLst/>
            <a:ahLst/>
            <a:cxnLst/>
            <a:rect l="l" t="t" r="r" b="b"/>
            <a:pathLst>
              <a:path w="861060" h="254635">
                <a:moveTo>
                  <a:pt x="0" y="0"/>
                </a:moveTo>
                <a:lnTo>
                  <a:pt x="860436" y="0"/>
                </a:lnTo>
                <a:lnTo>
                  <a:pt x="860436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5399" y="3187733"/>
            <a:ext cx="1372870" cy="254635"/>
          </a:xfrm>
          <a:custGeom>
            <a:avLst/>
            <a:gdLst/>
            <a:ahLst/>
            <a:cxnLst/>
            <a:rect l="l" t="t" r="r" b="b"/>
            <a:pathLst>
              <a:path w="1372870" h="254635">
                <a:moveTo>
                  <a:pt x="0" y="0"/>
                </a:moveTo>
                <a:lnTo>
                  <a:pt x="1372802" y="0"/>
                </a:lnTo>
                <a:lnTo>
                  <a:pt x="1372802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16E7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8180" y="3636833"/>
            <a:ext cx="2080260" cy="349250"/>
          </a:xfrm>
          <a:custGeom>
            <a:avLst/>
            <a:gdLst/>
            <a:ahLst/>
            <a:cxnLst/>
            <a:rect l="l" t="t" r="r" b="b"/>
            <a:pathLst>
              <a:path w="2080260" h="349250">
                <a:moveTo>
                  <a:pt x="0" y="0"/>
                </a:moveTo>
                <a:lnTo>
                  <a:pt x="2080072" y="0"/>
                </a:lnTo>
                <a:lnTo>
                  <a:pt x="2080072" y="348970"/>
                </a:lnTo>
                <a:lnTo>
                  <a:pt x="0" y="34897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43944" y="4176671"/>
            <a:ext cx="1175385" cy="254635"/>
          </a:xfrm>
          <a:custGeom>
            <a:avLst/>
            <a:gdLst/>
            <a:ahLst/>
            <a:cxnLst/>
            <a:rect l="l" t="t" r="r" b="b"/>
            <a:pathLst>
              <a:path w="1175385" h="254635">
                <a:moveTo>
                  <a:pt x="0" y="0"/>
                </a:moveTo>
                <a:lnTo>
                  <a:pt x="1174777" y="0"/>
                </a:lnTo>
                <a:lnTo>
                  <a:pt x="1174777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AE2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49524" y="4616672"/>
            <a:ext cx="1796414" cy="405130"/>
          </a:xfrm>
          <a:custGeom>
            <a:avLst/>
            <a:gdLst/>
            <a:ahLst/>
            <a:cxnLst/>
            <a:rect l="l" t="t" r="r" b="b"/>
            <a:pathLst>
              <a:path w="1796414" h="405129">
                <a:moveTo>
                  <a:pt x="0" y="0"/>
                </a:moveTo>
                <a:lnTo>
                  <a:pt x="1796024" y="0"/>
                </a:lnTo>
                <a:lnTo>
                  <a:pt x="1796024" y="404733"/>
                </a:lnTo>
                <a:lnTo>
                  <a:pt x="0" y="40473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64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20000">
            <a:off x="12370252" y="5828201"/>
            <a:ext cx="392104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sz="3675" b="1" spc="-75" baseline="3401" dirty="0">
                <a:solidFill>
                  <a:srgbClr val="FFFFFF"/>
                </a:solidFill>
                <a:latin typeface="Arial"/>
                <a:cs typeface="Arial"/>
              </a:rPr>
              <a:t>(what</a:t>
            </a:r>
            <a:r>
              <a:rPr sz="3675" b="1" spc="-150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67" baseline="1133" dirty="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87" baseline="-2267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120000">
            <a:off x="13612738" y="6179136"/>
            <a:ext cx="140344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building)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7588" y="7818037"/>
            <a:ext cx="418835" cy="41883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55307" y="8301211"/>
            <a:ext cx="418835" cy="418835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123426" y="8226596"/>
            <a:ext cx="1720214" cy="100965"/>
            <a:chOff x="4123426" y="8226596"/>
            <a:chExt cx="1720214" cy="100965"/>
          </a:xfrm>
        </p:grpSpPr>
        <p:sp>
          <p:nvSpPr>
            <p:cNvPr id="21" name="object 21"/>
            <p:cNvSpPr/>
            <p:nvPr/>
          </p:nvSpPr>
          <p:spPr>
            <a:xfrm>
              <a:off x="4123426" y="8276856"/>
              <a:ext cx="1630045" cy="0"/>
            </a:xfrm>
            <a:custGeom>
              <a:avLst/>
              <a:gdLst/>
              <a:ahLst/>
              <a:cxnLst/>
              <a:rect l="l" t="t" r="r" b="b"/>
              <a:pathLst>
                <a:path w="1630045">
                  <a:moveTo>
                    <a:pt x="0" y="0"/>
                  </a:moveTo>
                  <a:lnTo>
                    <a:pt x="1619315" y="0"/>
                  </a:lnTo>
                  <a:lnTo>
                    <a:pt x="162978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42741" y="822659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3634412" y="8226596"/>
            <a:ext cx="2800350" cy="100965"/>
            <a:chOff x="13634412" y="8226596"/>
            <a:chExt cx="2800350" cy="100965"/>
          </a:xfrm>
        </p:grpSpPr>
        <p:sp>
          <p:nvSpPr>
            <p:cNvPr id="24" name="object 24"/>
            <p:cNvSpPr/>
            <p:nvPr/>
          </p:nvSpPr>
          <p:spPr>
            <a:xfrm>
              <a:off x="13634412" y="8276856"/>
              <a:ext cx="2710180" cy="0"/>
            </a:xfrm>
            <a:custGeom>
              <a:avLst/>
              <a:gdLst/>
              <a:ahLst/>
              <a:cxnLst/>
              <a:rect l="l" t="t" r="r" b="b"/>
              <a:pathLst>
                <a:path w="2710180">
                  <a:moveTo>
                    <a:pt x="0" y="0"/>
                  </a:moveTo>
                  <a:lnTo>
                    <a:pt x="2699563" y="0"/>
                  </a:lnTo>
                  <a:lnTo>
                    <a:pt x="271003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333974" y="822659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21180000">
            <a:off x="3191501" y="165202"/>
            <a:ext cx="143997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(typical)*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51093" y="6733744"/>
            <a:ext cx="3308350" cy="3463925"/>
            <a:chOff x="1351093" y="6733744"/>
            <a:chExt cx="3308350" cy="346392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093" y="6733744"/>
              <a:ext cx="1638234" cy="21843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1294" y="7645862"/>
              <a:ext cx="1638234" cy="218431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9054" y="8914501"/>
              <a:ext cx="1719835" cy="128315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42678" y="10812091"/>
            <a:ext cx="192189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7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300" b="1" spc="70" dirty="0">
                <a:solidFill>
                  <a:srgbClr val="FFFFFF"/>
                </a:solidFill>
                <a:latin typeface="Calibri"/>
                <a:cs typeface="Calibri"/>
              </a:rPr>
              <a:t>Note:</a:t>
            </a:r>
            <a:r>
              <a:rPr sz="23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5" dirty="0">
                <a:solidFill>
                  <a:srgbClr val="FFFFFF"/>
                </a:solidFill>
                <a:latin typeface="Calibri"/>
                <a:cs typeface="Calibri"/>
              </a:rPr>
              <a:t>almost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unlimited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ways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could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75" dirty="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0" dirty="0">
                <a:solidFill>
                  <a:srgbClr val="FFFFFF"/>
                </a:solidFill>
                <a:latin typeface="Calibri"/>
                <a:cs typeface="Calibri"/>
              </a:rPr>
              <a:t>together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Calibri"/>
                <a:cs typeface="Calibri"/>
              </a:rPr>
              <a:t>network,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slide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demonstrates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Calibri"/>
                <a:cs typeface="Calibri"/>
              </a:rPr>
              <a:t>one.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290978" y="8876799"/>
            <a:ext cx="5865495" cy="1527810"/>
            <a:chOff x="7290978" y="8876799"/>
            <a:chExt cx="5865495" cy="1527810"/>
          </a:xfrm>
        </p:grpSpPr>
        <p:sp>
          <p:nvSpPr>
            <p:cNvPr id="33" name="object 33"/>
            <p:cNvSpPr/>
            <p:nvPr/>
          </p:nvSpPr>
          <p:spPr>
            <a:xfrm>
              <a:off x="7301449" y="8887270"/>
              <a:ext cx="5844540" cy="353060"/>
            </a:xfrm>
            <a:custGeom>
              <a:avLst/>
              <a:gdLst/>
              <a:ahLst/>
              <a:cxnLst/>
              <a:rect l="l" t="t" r="r" b="b"/>
              <a:pathLst>
                <a:path w="5844540" h="353059">
                  <a:moveTo>
                    <a:pt x="0" y="0"/>
                  </a:moveTo>
                  <a:lnTo>
                    <a:pt x="5844349" y="0"/>
                  </a:lnTo>
                  <a:lnTo>
                    <a:pt x="5844349" y="352668"/>
                  </a:lnTo>
                  <a:lnTo>
                    <a:pt x="0" y="35266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63829" y="10238161"/>
              <a:ext cx="3729990" cy="156210"/>
            </a:xfrm>
            <a:custGeom>
              <a:avLst/>
              <a:gdLst/>
              <a:ahLst/>
              <a:cxnLst/>
              <a:rect l="l" t="t" r="r" b="b"/>
              <a:pathLst>
                <a:path w="3729990" h="156209">
                  <a:moveTo>
                    <a:pt x="0" y="0"/>
                  </a:moveTo>
                  <a:lnTo>
                    <a:pt x="3729942" y="0"/>
                  </a:lnTo>
                  <a:lnTo>
                    <a:pt x="3729942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524502" y="7752983"/>
            <a:ext cx="1666875" cy="150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79"/>
              </a:lnSpc>
              <a:spcBef>
                <a:spcPts val="95"/>
              </a:spcBef>
            </a:pPr>
            <a:r>
              <a:rPr sz="3300" spc="170" dirty="0">
                <a:solidFill>
                  <a:srgbClr val="FFFFFF"/>
                </a:solidFill>
                <a:latin typeface="Calibri"/>
                <a:cs typeface="Calibri"/>
              </a:rPr>
              <a:t>Steak</a:t>
            </a:r>
            <a:endParaRPr sz="3300">
              <a:latin typeface="Calibri"/>
              <a:cs typeface="Calibri"/>
            </a:endParaRPr>
          </a:p>
          <a:p>
            <a:pPr marL="414655">
              <a:lnSpc>
                <a:spcPts val="3865"/>
              </a:lnSpc>
            </a:pP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endParaRPr sz="3300">
              <a:latin typeface="Calibri"/>
              <a:cs typeface="Calibri"/>
            </a:endParaRPr>
          </a:p>
          <a:p>
            <a:pPr marL="702310">
              <a:lnSpc>
                <a:spcPts val="3940"/>
              </a:lnSpc>
            </a:pPr>
            <a:r>
              <a:rPr sz="3300" spc="70" dirty="0">
                <a:solidFill>
                  <a:srgbClr val="FFFFFF"/>
                </a:solidFill>
                <a:latin typeface="Calibri"/>
                <a:cs typeface="Calibri"/>
              </a:rPr>
              <a:t>Sushi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263967" y="8799384"/>
            <a:ext cx="418835" cy="4188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21420000">
            <a:off x="14521154" y="1483440"/>
            <a:ext cx="323981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(coloured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0" baseline="1133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sz="3675" b="1" spc="-5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2267" dirty="0">
                <a:solidFill>
                  <a:srgbClr val="FFFFFF"/>
                </a:solidFill>
                <a:latin typeface="Arial"/>
                <a:cs typeface="Arial"/>
              </a:rPr>
              <a:t>edition)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69" y="107721"/>
            <a:ext cx="17253585" cy="1978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58265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T</a:t>
            </a:r>
            <a:r>
              <a:rPr spc="560" dirty="0"/>
              <a:t>y</a:t>
            </a:r>
            <a:r>
              <a:rPr spc="555" dirty="0"/>
              <a:t>p</a:t>
            </a:r>
            <a:r>
              <a:rPr spc="530" dirty="0"/>
              <a:t>i</a:t>
            </a:r>
            <a:r>
              <a:rPr spc="570" dirty="0"/>
              <a:t>c</a:t>
            </a:r>
            <a:r>
              <a:rPr spc="550" dirty="0"/>
              <a:t>a</a:t>
            </a:r>
            <a:r>
              <a:rPr spc="715" dirty="0"/>
              <a:t>l</a:t>
            </a:r>
            <a:r>
              <a:rPr spc="-480" dirty="0"/>
              <a:t> </a:t>
            </a:r>
            <a:r>
              <a:rPr spc="500" dirty="0"/>
              <a:t>architecture</a:t>
            </a:r>
            <a:r>
              <a:rPr spc="-484" dirty="0"/>
              <a:t> </a:t>
            </a:r>
            <a:r>
              <a:rPr spc="665" dirty="0"/>
              <a:t>of</a:t>
            </a:r>
            <a:r>
              <a:rPr spc="-480" dirty="0"/>
              <a:t> </a:t>
            </a:r>
            <a:r>
              <a:rPr spc="720" dirty="0"/>
              <a:t>a</a:t>
            </a:r>
            <a:r>
              <a:rPr spc="-480" dirty="0"/>
              <a:t> </a:t>
            </a:r>
            <a:r>
              <a:rPr spc="955" dirty="0"/>
              <a:t>CNN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300" b="1" spc="155" dirty="0">
                <a:latin typeface="Calibri"/>
                <a:cs typeface="Calibri"/>
              </a:rPr>
              <a:t>Simple</a:t>
            </a:r>
            <a:r>
              <a:rPr sz="3300" b="1" spc="-170" dirty="0">
                <a:latin typeface="Calibri"/>
                <a:cs typeface="Calibri"/>
              </a:rPr>
              <a:t> </a:t>
            </a:r>
            <a:r>
              <a:rPr sz="3300" b="1" spc="290" dirty="0">
                <a:latin typeface="Calibri"/>
                <a:cs typeface="Calibri"/>
              </a:rPr>
              <a:t>CNN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320" y="6967188"/>
            <a:ext cx="24479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20" dirty="0">
                <a:solidFill>
                  <a:srgbClr val="FFFFFF"/>
                </a:solidFill>
                <a:latin typeface="Calibri"/>
                <a:cs typeface="Calibri"/>
              </a:rPr>
              <a:t>Deeper</a:t>
            </a:r>
            <a:r>
              <a:rPr sz="3300" b="1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29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951" y="2224814"/>
            <a:ext cx="17740192" cy="45282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7230" y="7724885"/>
            <a:ext cx="18109637" cy="30962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0127" y="107721"/>
            <a:ext cx="1153541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65" dirty="0"/>
              <a:t>CNN</a:t>
            </a:r>
            <a:r>
              <a:rPr spc="-495" dirty="0"/>
              <a:t> </a:t>
            </a:r>
            <a:r>
              <a:rPr spc="459" dirty="0"/>
              <a:t>Explainer</a:t>
            </a:r>
            <a:r>
              <a:rPr spc="-490" dirty="0"/>
              <a:t> </a:t>
            </a:r>
            <a:r>
              <a:rPr spc="56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11264" y="2645217"/>
            <a:ext cx="15238730" cy="8100695"/>
            <a:chOff x="2311264" y="2645217"/>
            <a:chExt cx="15238730" cy="8100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264" y="2645217"/>
              <a:ext cx="15238373" cy="8100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48965" y="4715522"/>
              <a:ext cx="1376045" cy="5216525"/>
            </a:xfrm>
            <a:custGeom>
              <a:avLst/>
              <a:gdLst/>
              <a:ahLst/>
              <a:cxnLst/>
              <a:rect l="l" t="t" r="r" b="b"/>
              <a:pathLst>
                <a:path w="1376045" h="5216525">
                  <a:moveTo>
                    <a:pt x="522368" y="5216071"/>
                  </a:moveTo>
                  <a:lnTo>
                    <a:pt x="853248" y="5216071"/>
                  </a:lnTo>
                  <a:lnTo>
                    <a:pt x="924925" y="5215953"/>
                  </a:lnTo>
                  <a:lnTo>
                    <a:pt x="987234" y="5215123"/>
                  </a:lnTo>
                  <a:lnTo>
                    <a:pt x="1041027" y="5212871"/>
                  </a:lnTo>
                  <a:lnTo>
                    <a:pt x="1087155" y="5208486"/>
                  </a:lnTo>
                  <a:lnTo>
                    <a:pt x="1126471" y="5201257"/>
                  </a:lnTo>
                  <a:lnTo>
                    <a:pt x="1202371" y="5171352"/>
                  </a:lnTo>
                  <a:lnTo>
                    <a:pt x="1241271" y="5146508"/>
                  </a:lnTo>
                  <a:lnTo>
                    <a:pt x="1276004" y="5116459"/>
                  </a:lnTo>
                  <a:lnTo>
                    <a:pt x="1306053" y="5081725"/>
                  </a:lnTo>
                  <a:lnTo>
                    <a:pt x="1330897" y="5042826"/>
                  </a:lnTo>
                  <a:lnTo>
                    <a:pt x="1350018" y="5000280"/>
                  </a:lnTo>
                  <a:lnTo>
                    <a:pt x="1368032" y="4927610"/>
                  </a:lnTo>
                  <a:lnTo>
                    <a:pt x="1372416" y="4881481"/>
                  </a:lnTo>
                  <a:lnTo>
                    <a:pt x="1374668" y="4827688"/>
                  </a:lnTo>
                  <a:lnTo>
                    <a:pt x="1375498" y="4765379"/>
                  </a:lnTo>
                  <a:lnTo>
                    <a:pt x="1375616" y="4693703"/>
                  </a:lnTo>
                  <a:lnTo>
                    <a:pt x="1375616" y="522368"/>
                  </a:lnTo>
                  <a:lnTo>
                    <a:pt x="1375498" y="450691"/>
                  </a:lnTo>
                  <a:lnTo>
                    <a:pt x="1374668" y="388382"/>
                  </a:lnTo>
                  <a:lnTo>
                    <a:pt x="1372416" y="334589"/>
                  </a:lnTo>
                  <a:lnTo>
                    <a:pt x="1368032" y="288461"/>
                  </a:lnTo>
                  <a:lnTo>
                    <a:pt x="1360802" y="249145"/>
                  </a:lnTo>
                  <a:lnTo>
                    <a:pt x="1330897" y="173245"/>
                  </a:lnTo>
                  <a:lnTo>
                    <a:pt x="1306053" y="134346"/>
                  </a:lnTo>
                  <a:lnTo>
                    <a:pt x="1276004" y="99612"/>
                  </a:lnTo>
                  <a:lnTo>
                    <a:pt x="1241271" y="69563"/>
                  </a:lnTo>
                  <a:lnTo>
                    <a:pt x="1202371" y="44719"/>
                  </a:lnTo>
                  <a:lnTo>
                    <a:pt x="1159826" y="25598"/>
                  </a:lnTo>
                  <a:lnTo>
                    <a:pt x="1087155" y="7584"/>
                  </a:lnTo>
                  <a:lnTo>
                    <a:pt x="1041027" y="3199"/>
                  </a:lnTo>
                  <a:lnTo>
                    <a:pt x="987234" y="948"/>
                  </a:lnTo>
                  <a:lnTo>
                    <a:pt x="924925" y="118"/>
                  </a:lnTo>
                  <a:lnTo>
                    <a:pt x="853248" y="0"/>
                  </a:lnTo>
                  <a:lnTo>
                    <a:pt x="522368" y="0"/>
                  </a:lnTo>
                  <a:lnTo>
                    <a:pt x="450691" y="118"/>
                  </a:lnTo>
                  <a:lnTo>
                    <a:pt x="388382" y="948"/>
                  </a:lnTo>
                  <a:lnTo>
                    <a:pt x="334589" y="3199"/>
                  </a:lnTo>
                  <a:lnTo>
                    <a:pt x="288461" y="7584"/>
                  </a:lnTo>
                  <a:lnTo>
                    <a:pt x="249145" y="14813"/>
                  </a:lnTo>
                  <a:lnTo>
                    <a:pt x="173245" y="44719"/>
                  </a:lnTo>
                  <a:lnTo>
                    <a:pt x="134346" y="69563"/>
                  </a:lnTo>
                  <a:lnTo>
                    <a:pt x="99612" y="99612"/>
                  </a:lnTo>
                  <a:lnTo>
                    <a:pt x="69563" y="134346"/>
                  </a:lnTo>
                  <a:lnTo>
                    <a:pt x="44719" y="173245"/>
                  </a:lnTo>
                  <a:lnTo>
                    <a:pt x="25598" y="215791"/>
                  </a:lnTo>
                  <a:lnTo>
                    <a:pt x="7584" y="288461"/>
                  </a:lnTo>
                  <a:lnTo>
                    <a:pt x="3199" y="334589"/>
                  </a:lnTo>
                  <a:lnTo>
                    <a:pt x="948" y="388382"/>
                  </a:lnTo>
                  <a:lnTo>
                    <a:pt x="118" y="450691"/>
                  </a:lnTo>
                  <a:lnTo>
                    <a:pt x="0" y="522368"/>
                  </a:lnTo>
                  <a:lnTo>
                    <a:pt x="0" y="4693703"/>
                  </a:lnTo>
                  <a:lnTo>
                    <a:pt x="118" y="4765379"/>
                  </a:lnTo>
                  <a:lnTo>
                    <a:pt x="948" y="4827688"/>
                  </a:lnTo>
                  <a:lnTo>
                    <a:pt x="3199" y="4881481"/>
                  </a:lnTo>
                  <a:lnTo>
                    <a:pt x="7584" y="4927610"/>
                  </a:lnTo>
                  <a:lnTo>
                    <a:pt x="14813" y="4966925"/>
                  </a:lnTo>
                  <a:lnTo>
                    <a:pt x="44719" y="5042826"/>
                  </a:lnTo>
                  <a:lnTo>
                    <a:pt x="69563" y="5081725"/>
                  </a:lnTo>
                  <a:lnTo>
                    <a:pt x="99612" y="5116459"/>
                  </a:lnTo>
                  <a:lnTo>
                    <a:pt x="134346" y="5146508"/>
                  </a:lnTo>
                  <a:lnTo>
                    <a:pt x="173245" y="5171352"/>
                  </a:lnTo>
                  <a:lnTo>
                    <a:pt x="215791" y="5190473"/>
                  </a:lnTo>
                  <a:lnTo>
                    <a:pt x="288461" y="5208486"/>
                  </a:lnTo>
                  <a:lnTo>
                    <a:pt x="334589" y="5212871"/>
                  </a:lnTo>
                  <a:lnTo>
                    <a:pt x="388382" y="5215123"/>
                  </a:lnTo>
                  <a:lnTo>
                    <a:pt x="450691" y="5215953"/>
                  </a:lnTo>
                  <a:lnTo>
                    <a:pt x="522368" y="5216071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1443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89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81488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3892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9078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3525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89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58698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58018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978464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1395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8451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63422" y="3495487"/>
              <a:ext cx="732790" cy="7172959"/>
            </a:xfrm>
            <a:custGeom>
              <a:avLst/>
              <a:gdLst/>
              <a:ahLst/>
              <a:cxnLst/>
              <a:rect l="l" t="t" r="r" b="b"/>
              <a:pathLst>
                <a:path w="732790" h="7172959">
                  <a:moveTo>
                    <a:pt x="366274" y="7172954"/>
                  </a:moveTo>
                  <a:lnTo>
                    <a:pt x="438184" y="7172650"/>
                  </a:lnTo>
                  <a:lnTo>
                    <a:pt x="496798" y="7170644"/>
                  </a:lnTo>
                  <a:lnTo>
                    <a:pt x="543609" y="7165292"/>
                  </a:lnTo>
                  <a:lnTo>
                    <a:pt x="624275" y="7133139"/>
                  </a:lnTo>
                  <a:lnTo>
                    <a:pt x="662230" y="7102635"/>
                  </a:lnTo>
                  <a:lnTo>
                    <a:pt x="692734" y="7064680"/>
                  </a:lnTo>
                  <a:lnTo>
                    <a:pt x="714548" y="7020512"/>
                  </a:lnTo>
                  <a:lnTo>
                    <a:pt x="724955" y="6983678"/>
                  </a:lnTo>
                  <a:lnTo>
                    <a:pt x="730299" y="6936705"/>
                  </a:lnTo>
                  <a:lnTo>
                    <a:pt x="732268" y="6877566"/>
                  </a:lnTo>
                  <a:lnTo>
                    <a:pt x="732549" y="6804234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804234"/>
                  </a:lnTo>
                  <a:lnTo>
                    <a:pt x="281" y="6877566"/>
                  </a:lnTo>
                  <a:lnTo>
                    <a:pt x="2250" y="6936705"/>
                  </a:lnTo>
                  <a:lnTo>
                    <a:pt x="7594" y="6983678"/>
                  </a:lnTo>
                  <a:lnTo>
                    <a:pt x="18001" y="7020512"/>
                  </a:lnTo>
                  <a:lnTo>
                    <a:pt x="39815" y="7064680"/>
                  </a:lnTo>
                  <a:lnTo>
                    <a:pt x="70319" y="7102635"/>
                  </a:lnTo>
                  <a:lnTo>
                    <a:pt x="108274" y="7133139"/>
                  </a:lnTo>
                  <a:lnTo>
                    <a:pt x="152441" y="7154952"/>
                  </a:lnTo>
                  <a:lnTo>
                    <a:pt x="235750" y="7170644"/>
                  </a:lnTo>
                  <a:lnTo>
                    <a:pt x="294365" y="7172650"/>
                  </a:lnTo>
                  <a:lnTo>
                    <a:pt x="366274" y="7172954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63311" y="1864915"/>
            <a:ext cx="21113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200" dirty="0">
                <a:solidFill>
                  <a:srgbClr val="16E7CF"/>
                </a:solidFill>
                <a:latin typeface="Calibri"/>
                <a:cs typeface="Calibri"/>
              </a:rPr>
              <a:t>Input</a:t>
            </a:r>
            <a:r>
              <a:rPr sz="330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300" spc="155" dirty="0">
                <a:solidFill>
                  <a:srgbClr val="16E7C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4767" y="2324925"/>
            <a:ext cx="12727940" cy="2411095"/>
            <a:chOff x="1544767" y="2324925"/>
            <a:chExt cx="12727940" cy="2411095"/>
          </a:xfrm>
        </p:grpSpPr>
        <p:sp>
          <p:nvSpPr>
            <p:cNvPr id="19" name="object 19"/>
            <p:cNvSpPr/>
            <p:nvPr/>
          </p:nvSpPr>
          <p:spPr>
            <a:xfrm>
              <a:off x="1555244" y="2432837"/>
              <a:ext cx="1080135" cy="2221865"/>
            </a:xfrm>
            <a:custGeom>
              <a:avLst/>
              <a:gdLst/>
              <a:ahLst/>
              <a:cxnLst/>
              <a:rect l="l" t="t" r="r" b="b"/>
              <a:pathLst>
                <a:path w="1080135" h="2221865">
                  <a:moveTo>
                    <a:pt x="0" y="0"/>
                  </a:moveTo>
                  <a:lnTo>
                    <a:pt x="1075337" y="2212314"/>
                  </a:lnTo>
                  <a:lnTo>
                    <a:pt x="1079914" y="2221731"/>
                  </a:lnTo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85378" y="4623179"/>
              <a:ext cx="90805" cy="112395"/>
            </a:xfrm>
            <a:custGeom>
              <a:avLst/>
              <a:gdLst/>
              <a:ahLst/>
              <a:cxnLst/>
              <a:rect l="l" t="t" r="r" b="b"/>
              <a:pathLst>
                <a:path w="90805" h="112395">
                  <a:moveTo>
                    <a:pt x="90405" y="0"/>
                  </a:moveTo>
                  <a:lnTo>
                    <a:pt x="0" y="43944"/>
                  </a:lnTo>
                  <a:lnTo>
                    <a:pt x="89147" y="112378"/>
                  </a:lnTo>
                  <a:lnTo>
                    <a:pt x="90405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64586" y="2518876"/>
              <a:ext cx="0" cy="941705"/>
            </a:xfrm>
            <a:custGeom>
              <a:avLst/>
              <a:gdLst/>
              <a:ahLst/>
              <a:cxnLst/>
              <a:rect l="l" t="t" r="r" b="b"/>
              <a:pathLst>
                <a:path h="941704">
                  <a:moveTo>
                    <a:pt x="0" y="0"/>
                  </a:moveTo>
                  <a:lnTo>
                    <a:pt x="0" y="930689"/>
                  </a:lnTo>
                  <a:lnTo>
                    <a:pt x="0" y="94116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14325" y="344956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52567" y="2432407"/>
              <a:ext cx="1919605" cy="1166495"/>
            </a:xfrm>
            <a:custGeom>
              <a:avLst/>
              <a:gdLst/>
              <a:ahLst/>
              <a:cxnLst/>
              <a:rect l="l" t="t" r="r" b="b"/>
              <a:pathLst>
                <a:path w="1919604" h="1166495">
                  <a:moveTo>
                    <a:pt x="0" y="0"/>
                  </a:moveTo>
                  <a:lnTo>
                    <a:pt x="1910613" y="1160898"/>
                  </a:lnTo>
                  <a:lnTo>
                    <a:pt x="1919561" y="1166335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7082" y="3550352"/>
              <a:ext cx="112395" cy="95250"/>
            </a:xfrm>
            <a:custGeom>
              <a:avLst/>
              <a:gdLst/>
              <a:ahLst/>
              <a:cxnLst/>
              <a:rect l="l" t="t" r="r" b="b"/>
              <a:pathLst>
                <a:path w="112395" h="95250">
                  <a:moveTo>
                    <a:pt x="52197" y="0"/>
                  </a:moveTo>
                  <a:lnTo>
                    <a:pt x="0" y="85906"/>
                  </a:lnTo>
                  <a:lnTo>
                    <a:pt x="112004" y="95149"/>
                  </a:lnTo>
                  <a:lnTo>
                    <a:pt x="52197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29249" y="2432491"/>
              <a:ext cx="4161154" cy="1168400"/>
            </a:xfrm>
            <a:custGeom>
              <a:avLst/>
              <a:gdLst/>
              <a:ahLst/>
              <a:cxnLst/>
              <a:rect l="l" t="t" r="r" b="b"/>
              <a:pathLst>
                <a:path w="4161154" h="1168400">
                  <a:moveTo>
                    <a:pt x="0" y="0"/>
                  </a:moveTo>
                  <a:lnTo>
                    <a:pt x="4150844" y="1165424"/>
                  </a:lnTo>
                  <a:lnTo>
                    <a:pt x="4160925" y="1168254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66507" y="3549526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7172" y="0"/>
                  </a:moveTo>
                  <a:lnTo>
                    <a:pt x="0" y="96778"/>
                  </a:lnTo>
                  <a:lnTo>
                    <a:pt x="110364" y="75561"/>
                  </a:lnTo>
                  <a:lnTo>
                    <a:pt x="27172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46027" y="2335403"/>
              <a:ext cx="6067425" cy="1361440"/>
            </a:xfrm>
            <a:custGeom>
              <a:avLst/>
              <a:gdLst/>
              <a:ahLst/>
              <a:cxnLst/>
              <a:rect l="l" t="t" r="r" b="b"/>
              <a:pathLst>
                <a:path w="6067425" h="1361439">
                  <a:moveTo>
                    <a:pt x="0" y="0"/>
                  </a:moveTo>
                  <a:lnTo>
                    <a:pt x="6056648" y="1358839"/>
                  </a:lnTo>
                  <a:lnTo>
                    <a:pt x="6066865" y="1361131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091674" y="3645201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19" h="98425">
                  <a:moveTo>
                    <a:pt x="21999" y="0"/>
                  </a:moveTo>
                  <a:lnTo>
                    <a:pt x="0" y="98082"/>
                  </a:lnTo>
                  <a:lnTo>
                    <a:pt x="109085" y="71047"/>
                  </a:lnTo>
                  <a:lnTo>
                    <a:pt x="21999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69402" y="2453911"/>
              <a:ext cx="2720975" cy="1130300"/>
            </a:xfrm>
            <a:custGeom>
              <a:avLst/>
              <a:gdLst/>
              <a:ahLst/>
              <a:cxnLst/>
              <a:rect l="l" t="t" r="r" b="b"/>
              <a:pathLst>
                <a:path w="2720975" h="1130300">
                  <a:moveTo>
                    <a:pt x="2720548" y="0"/>
                  </a:moveTo>
                  <a:lnTo>
                    <a:pt x="9670" y="1125719"/>
                  </a:lnTo>
                  <a:lnTo>
                    <a:pt x="0" y="1129735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86239" y="3533213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73559" y="0"/>
                  </a:moveTo>
                  <a:lnTo>
                    <a:pt x="0" y="84968"/>
                  </a:lnTo>
                  <a:lnTo>
                    <a:pt x="112108" y="92834"/>
                  </a:lnTo>
                  <a:lnTo>
                    <a:pt x="7355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51260" y="2485823"/>
              <a:ext cx="805180" cy="956310"/>
            </a:xfrm>
            <a:custGeom>
              <a:avLst/>
              <a:gdLst/>
              <a:ahLst/>
              <a:cxnLst/>
              <a:rect l="l" t="t" r="r" b="b"/>
              <a:pathLst>
                <a:path w="805179" h="956310">
                  <a:moveTo>
                    <a:pt x="804693" y="0"/>
                  </a:moveTo>
                  <a:lnTo>
                    <a:pt x="6743" y="947827"/>
                  </a:lnTo>
                  <a:lnTo>
                    <a:pt x="0" y="95583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93265" y="3401282"/>
              <a:ext cx="103505" cy="109855"/>
            </a:xfrm>
            <a:custGeom>
              <a:avLst/>
              <a:gdLst/>
              <a:ahLst/>
              <a:cxnLst/>
              <a:rect l="l" t="t" r="r" b="b"/>
              <a:pathLst>
                <a:path w="103504" h="109854">
                  <a:moveTo>
                    <a:pt x="26289" y="0"/>
                  </a:moveTo>
                  <a:lnTo>
                    <a:pt x="0" y="109266"/>
                  </a:lnTo>
                  <a:lnTo>
                    <a:pt x="103187" y="64738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086416" y="2390562"/>
              <a:ext cx="1399540" cy="1159510"/>
            </a:xfrm>
            <a:custGeom>
              <a:avLst/>
              <a:gdLst/>
              <a:ahLst/>
              <a:cxnLst/>
              <a:rect l="l" t="t" r="r" b="b"/>
              <a:pathLst>
                <a:path w="1399540" h="1159510">
                  <a:moveTo>
                    <a:pt x="0" y="0"/>
                  </a:moveTo>
                  <a:lnTo>
                    <a:pt x="1391090" y="1152769"/>
                  </a:lnTo>
                  <a:lnTo>
                    <a:pt x="1399152" y="1159450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445442" y="3504632"/>
              <a:ext cx="109855" cy="102870"/>
            </a:xfrm>
            <a:custGeom>
              <a:avLst/>
              <a:gdLst/>
              <a:ahLst/>
              <a:cxnLst/>
              <a:rect l="l" t="t" r="r" b="b"/>
              <a:pathLst>
                <a:path w="109854" h="102870">
                  <a:moveTo>
                    <a:pt x="64134" y="0"/>
                  </a:moveTo>
                  <a:lnTo>
                    <a:pt x="0" y="77398"/>
                  </a:lnTo>
                  <a:lnTo>
                    <a:pt x="109462" y="102838"/>
                  </a:lnTo>
                  <a:lnTo>
                    <a:pt x="6413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849387" y="2441334"/>
              <a:ext cx="2341880" cy="1076325"/>
            </a:xfrm>
            <a:custGeom>
              <a:avLst/>
              <a:gdLst/>
              <a:ahLst/>
              <a:cxnLst/>
              <a:rect l="l" t="t" r="r" b="b"/>
              <a:pathLst>
                <a:path w="2341880" h="1076325">
                  <a:moveTo>
                    <a:pt x="0" y="0"/>
                  </a:moveTo>
                  <a:lnTo>
                    <a:pt x="2331902" y="1071425"/>
                  </a:lnTo>
                  <a:lnTo>
                    <a:pt x="2341417" y="107579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160301" y="3467090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4" h="91439">
                  <a:moveTo>
                    <a:pt x="41967" y="0"/>
                  </a:moveTo>
                  <a:lnTo>
                    <a:pt x="0" y="91340"/>
                  </a:lnTo>
                  <a:lnTo>
                    <a:pt x="112331" y="87638"/>
                  </a:lnTo>
                  <a:lnTo>
                    <a:pt x="4196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218346" y="1864915"/>
            <a:ext cx="124999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22165" algn="l"/>
                <a:tab pos="9777730" algn="l"/>
              </a:tabLst>
            </a:pPr>
            <a:r>
              <a:rPr sz="3300" spc="310" dirty="0">
                <a:solidFill>
                  <a:srgbClr val="61D836"/>
                </a:solidFill>
                <a:latin typeface="Calibri"/>
                <a:cs typeface="Calibri"/>
              </a:rPr>
              <a:t>Conv2d</a:t>
            </a:r>
            <a:r>
              <a:rPr sz="3300" spc="-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300" spc="175" dirty="0">
                <a:solidFill>
                  <a:srgbClr val="61D836"/>
                </a:solidFill>
                <a:latin typeface="Calibri"/>
                <a:cs typeface="Calibri"/>
              </a:rPr>
              <a:t>layers</a:t>
            </a:r>
            <a:r>
              <a:rPr sz="3300" dirty="0">
                <a:solidFill>
                  <a:srgbClr val="61D836"/>
                </a:solidFill>
                <a:latin typeface="Calibri"/>
                <a:cs typeface="Calibri"/>
              </a:rPr>
              <a:t>	</a:t>
            </a:r>
            <a:r>
              <a:rPr sz="3300" spc="254" dirty="0">
                <a:solidFill>
                  <a:srgbClr val="00A2FF"/>
                </a:solidFill>
                <a:latin typeface="Calibri"/>
                <a:cs typeface="Calibri"/>
              </a:rPr>
              <a:t>ReLU</a:t>
            </a:r>
            <a:r>
              <a:rPr sz="3300" spc="-25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300" spc="220" dirty="0">
                <a:solidFill>
                  <a:srgbClr val="00A2FF"/>
                </a:solidFill>
                <a:latin typeface="Calibri"/>
                <a:cs typeface="Calibri"/>
              </a:rPr>
              <a:t>activation</a:t>
            </a:r>
            <a:r>
              <a:rPr sz="3300" spc="-20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300" spc="175" dirty="0">
                <a:solidFill>
                  <a:srgbClr val="00A2FF"/>
                </a:solidFill>
                <a:latin typeface="Calibri"/>
                <a:cs typeface="Calibri"/>
              </a:rPr>
              <a:t>layers</a:t>
            </a:r>
            <a:r>
              <a:rPr sz="3300" dirty="0">
                <a:solidFill>
                  <a:srgbClr val="00A2FF"/>
                </a:solidFill>
                <a:latin typeface="Calibri"/>
                <a:cs typeface="Calibri"/>
              </a:rPr>
              <a:t>	</a:t>
            </a:r>
            <a:r>
              <a:rPr sz="3300" spc="215" dirty="0">
                <a:solidFill>
                  <a:srgbClr val="FAE232"/>
                </a:solidFill>
                <a:latin typeface="Calibri"/>
                <a:cs typeface="Calibri"/>
              </a:rPr>
              <a:t>Pooling</a:t>
            </a:r>
            <a:r>
              <a:rPr sz="3300" spc="-25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300" spc="175" dirty="0">
                <a:solidFill>
                  <a:srgbClr val="FAE232"/>
                </a:solidFill>
                <a:latin typeface="Calibri"/>
                <a:cs typeface="Calibri"/>
              </a:rPr>
              <a:t>layers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618864" y="2405496"/>
            <a:ext cx="6054090" cy="1257935"/>
            <a:chOff x="9618864" y="2405496"/>
            <a:chExt cx="6054090" cy="1257935"/>
          </a:xfrm>
        </p:grpSpPr>
        <p:sp>
          <p:nvSpPr>
            <p:cNvPr id="39" name="object 39"/>
            <p:cNvSpPr/>
            <p:nvPr/>
          </p:nvSpPr>
          <p:spPr>
            <a:xfrm>
              <a:off x="9706945" y="2415973"/>
              <a:ext cx="5645785" cy="1200150"/>
            </a:xfrm>
            <a:custGeom>
              <a:avLst/>
              <a:gdLst/>
              <a:ahLst/>
              <a:cxnLst/>
              <a:rect l="l" t="t" r="r" b="b"/>
              <a:pathLst>
                <a:path w="5645784" h="1200150">
                  <a:moveTo>
                    <a:pt x="5645466" y="0"/>
                  </a:moveTo>
                  <a:lnTo>
                    <a:pt x="10242" y="1197775"/>
                  </a:lnTo>
                  <a:lnTo>
                    <a:pt x="0" y="1199952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18864" y="3564586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87874" y="0"/>
                  </a:moveTo>
                  <a:lnTo>
                    <a:pt x="0" y="70060"/>
                  </a:lnTo>
                  <a:lnTo>
                    <a:pt x="108773" y="98323"/>
                  </a:lnTo>
                  <a:lnTo>
                    <a:pt x="87874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085032" y="2442745"/>
              <a:ext cx="577215" cy="1031240"/>
            </a:xfrm>
            <a:custGeom>
              <a:avLst/>
              <a:gdLst/>
              <a:ahLst/>
              <a:cxnLst/>
              <a:rect l="l" t="t" r="r" b="b"/>
              <a:pathLst>
                <a:path w="577215" h="1031239">
                  <a:moveTo>
                    <a:pt x="576930" y="0"/>
                  </a:moveTo>
                  <a:lnTo>
                    <a:pt x="5114" y="1021529"/>
                  </a:lnTo>
                  <a:lnTo>
                    <a:pt x="0" y="1030666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041049" y="3439725"/>
              <a:ext cx="93345" cy="112395"/>
            </a:xfrm>
            <a:custGeom>
              <a:avLst/>
              <a:gdLst/>
              <a:ahLst/>
              <a:cxnLst/>
              <a:rect l="l" t="t" r="r" b="b"/>
              <a:pathLst>
                <a:path w="93344" h="112395">
                  <a:moveTo>
                    <a:pt x="5245" y="0"/>
                  </a:moveTo>
                  <a:lnTo>
                    <a:pt x="0" y="112262"/>
                  </a:lnTo>
                  <a:lnTo>
                    <a:pt x="92950" y="49099"/>
                  </a:lnTo>
                  <a:lnTo>
                    <a:pt x="5245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7140307" y="1864915"/>
            <a:ext cx="25190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300" dirty="0">
                <a:solidFill>
                  <a:srgbClr val="FF644E"/>
                </a:solidFill>
                <a:latin typeface="Calibri"/>
                <a:cs typeface="Calibri"/>
              </a:rPr>
              <a:t>Output</a:t>
            </a:r>
            <a:r>
              <a:rPr sz="3300" spc="-25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300" spc="155" dirty="0">
                <a:solidFill>
                  <a:srgbClr val="FF644E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7230658" y="2371212"/>
            <a:ext cx="1097915" cy="1097915"/>
            <a:chOff x="17230658" y="2371212"/>
            <a:chExt cx="1097915" cy="1097915"/>
          </a:xfrm>
        </p:grpSpPr>
        <p:sp>
          <p:nvSpPr>
            <p:cNvPr id="45" name="object 45"/>
            <p:cNvSpPr/>
            <p:nvPr/>
          </p:nvSpPr>
          <p:spPr>
            <a:xfrm>
              <a:off x="17294329" y="2381683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1023719" y="0"/>
                  </a:moveTo>
                  <a:lnTo>
                    <a:pt x="7404" y="1016315"/>
                  </a:lnTo>
                  <a:lnTo>
                    <a:pt x="0" y="1023719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230658" y="336245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35538" y="0"/>
                  </a:moveTo>
                  <a:lnTo>
                    <a:pt x="0" y="106617"/>
                  </a:lnTo>
                  <a:lnTo>
                    <a:pt x="106614" y="71078"/>
                  </a:lnTo>
                  <a:lnTo>
                    <a:pt x="35538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279613" y="10819606"/>
            <a:ext cx="605028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114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5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u="sng" spc="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CNN</a:t>
            </a:r>
            <a:r>
              <a:rPr sz="155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Explainer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website</a:t>
            </a:r>
            <a:r>
              <a:rPr sz="1550" spc="8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5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9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15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5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5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00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r>
              <a:rPr sz="15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1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5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00" dirty="0">
                <a:solidFill>
                  <a:srgbClr val="FFFFFF"/>
                </a:solidFill>
                <a:latin typeface="Calibri"/>
                <a:cs typeface="Calibri"/>
              </a:rPr>
              <a:t>TinyVGG.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614" y="241177"/>
            <a:ext cx="19183985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200" spc="509" dirty="0"/>
              <a:t>Breakdown</a:t>
            </a:r>
            <a:r>
              <a:rPr sz="9200" spc="-470" dirty="0"/>
              <a:t> </a:t>
            </a:r>
            <a:r>
              <a:rPr sz="9200" spc="635" dirty="0"/>
              <a:t>of</a:t>
            </a:r>
            <a:r>
              <a:rPr sz="9200" spc="-470" dirty="0"/>
              <a:t> </a:t>
            </a:r>
            <a:r>
              <a:rPr sz="9200" spc="459" dirty="0"/>
              <a:t>torch.nn.Conv2d</a:t>
            </a:r>
            <a:r>
              <a:rPr sz="9200" spc="-470" dirty="0"/>
              <a:t> </a:t>
            </a:r>
            <a:r>
              <a:rPr sz="9200" spc="265" dirty="0"/>
              <a:t>layer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8027274" y="1538705"/>
            <a:ext cx="8834120" cy="0"/>
          </a:xfrm>
          <a:custGeom>
            <a:avLst/>
            <a:gdLst/>
            <a:ahLst/>
            <a:cxnLst/>
            <a:rect l="l" t="t" r="r" b="b"/>
            <a:pathLst>
              <a:path w="8834119">
                <a:moveTo>
                  <a:pt x="0" y="0"/>
                </a:moveTo>
                <a:lnTo>
                  <a:pt x="8833793" y="0"/>
                </a:lnTo>
              </a:path>
            </a:pathLst>
          </a:custGeom>
          <a:ln w="735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64374" y="5270203"/>
            <a:ext cx="18574385" cy="5132705"/>
            <a:chOff x="764374" y="5270203"/>
            <a:chExt cx="18574385" cy="5132705"/>
          </a:xfrm>
        </p:grpSpPr>
        <p:sp>
          <p:nvSpPr>
            <p:cNvPr id="5" name="object 5"/>
            <p:cNvSpPr/>
            <p:nvPr/>
          </p:nvSpPr>
          <p:spPr>
            <a:xfrm>
              <a:off x="764362" y="5270213"/>
              <a:ext cx="18574385" cy="1242695"/>
            </a:xfrm>
            <a:custGeom>
              <a:avLst/>
              <a:gdLst/>
              <a:ahLst/>
              <a:cxnLst/>
              <a:rect l="l" t="t" r="r" b="b"/>
              <a:pathLst>
                <a:path w="18574385" h="1242695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242466"/>
                  </a:lnTo>
                  <a:lnTo>
                    <a:pt x="5329085" y="1242466"/>
                  </a:lnTo>
                  <a:lnTo>
                    <a:pt x="13188874" y="1242466"/>
                  </a:lnTo>
                  <a:lnTo>
                    <a:pt x="18574144" y="1242466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6512680"/>
              <a:ext cx="18574385" cy="1242695"/>
            </a:xfrm>
            <a:custGeom>
              <a:avLst/>
              <a:gdLst/>
              <a:ahLst/>
              <a:cxnLst/>
              <a:rect l="l" t="t" r="r" b="b"/>
              <a:pathLst>
                <a:path w="18574385" h="1242695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242479"/>
                  </a:lnTo>
                  <a:lnTo>
                    <a:pt x="5329085" y="1242479"/>
                  </a:lnTo>
                  <a:lnTo>
                    <a:pt x="13188874" y="1242479"/>
                  </a:lnTo>
                  <a:lnTo>
                    <a:pt x="18574144" y="124247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7755159"/>
              <a:ext cx="18574385" cy="1145540"/>
            </a:xfrm>
            <a:custGeom>
              <a:avLst/>
              <a:gdLst/>
              <a:ahLst/>
              <a:cxnLst/>
              <a:rect l="l" t="t" r="r" b="b"/>
              <a:pathLst>
                <a:path w="18574385" h="1145540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144993"/>
                  </a:lnTo>
                  <a:lnTo>
                    <a:pt x="5329085" y="1144993"/>
                  </a:lnTo>
                  <a:lnTo>
                    <a:pt x="13188874" y="1144993"/>
                  </a:lnTo>
                  <a:lnTo>
                    <a:pt x="18574144" y="1144993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8900153"/>
              <a:ext cx="18574385" cy="1502410"/>
            </a:xfrm>
            <a:custGeom>
              <a:avLst/>
              <a:gdLst/>
              <a:ahLst/>
              <a:cxnLst/>
              <a:rect l="l" t="t" r="r" b="b"/>
              <a:pathLst>
                <a:path w="18574385" h="1502409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502397"/>
                  </a:lnTo>
                  <a:lnTo>
                    <a:pt x="5329085" y="1502397"/>
                  </a:lnTo>
                  <a:lnTo>
                    <a:pt x="13188874" y="1502397"/>
                  </a:lnTo>
                  <a:lnTo>
                    <a:pt x="18574144" y="150239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64374" y="2785255"/>
          <a:ext cx="18575019" cy="7616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4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2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7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2060"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2705"/>
                        </a:spcBef>
                      </a:pPr>
                      <a:r>
                        <a:rPr sz="3450" b="1" spc="265" dirty="0">
                          <a:latin typeface="Calibri"/>
                          <a:cs typeface="Calibri"/>
                        </a:rPr>
                        <a:t>Hyperparameter</a:t>
                      </a:r>
                      <a:r>
                        <a:rPr sz="345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450" b="1" spc="240" dirty="0">
                          <a:latin typeface="Calibri"/>
                          <a:cs typeface="Calibri"/>
                        </a:rPr>
                        <a:t>name</a:t>
                      </a:r>
                      <a:endParaRPr sz="3450">
                        <a:latin typeface="Calibri"/>
                        <a:cs typeface="Calibri"/>
                      </a:endParaRPr>
                    </a:p>
                  </a:txBody>
                  <a:tcPr marL="0" marR="0" marT="34353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2705"/>
                        </a:spcBef>
                      </a:pPr>
                      <a:r>
                        <a:rPr sz="3450" b="1" spc="295" dirty="0">
                          <a:latin typeface="Calibri"/>
                          <a:cs typeface="Calibri"/>
                        </a:rPr>
                        <a:t>What</a:t>
                      </a:r>
                      <a:r>
                        <a:rPr sz="345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450" b="1" spc="325" dirty="0">
                          <a:latin typeface="Calibri"/>
                          <a:cs typeface="Calibri"/>
                        </a:rPr>
                        <a:t>does</a:t>
                      </a:r>
                      <a:r>
                        <a:rPr sz="345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450" b="1" spc="160" dirty="0">
                          <a:latin typeface="Calibri"/>
                          <a:cs typeface="Calibri"/>
                        </a:rPr>
                        <a:t>it</a:t>
                      </a:r>
                      <a:r>
                        <a:rPr sz="345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450" b="1" spc="225" dirty="0">
                          <a:latin typeface="Calibri"/>
                          <a:cs typeface="Calibri"/>
                        </a:rPr>
                        <a:t>do?</a:t>
                      </a:r>
                      <a:endParaRPr sz="3450">
                        <a:latin typeface="Calibri"/>
                        <a:cs typeface="Calibri"/>
                      </a:endParaRPr>
                    </a:p>
                  </a:txBody>
                  <a:tcPr marL="0" marR="0" marT="34353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2705"/>
                        </a:spcBef>
                      </a:pPr>
                      <a:r>
                        <a:rPr sz="3450" b="1" spc="240" dirty="0">
                          <a:latin typeface="Calibri"/>
                          <a:cs typeface="Calibri"/>
                        </a:rPr>
                        <a:t>Typical</a:t>
                      </a:r>
                      <a:r>
                        <a:rPr sz="345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450" b="1" spc="204" dirty="0">
                          <a:latin typeface="Calibri"/>
                          <a:cs typeface="Calibri"/>
                        </a:rPr>
                        <a:t>values</a:t>
                      </a:r>
                      <a:endParaRPr sz="3450">
                        <a:latin typeface="Calibri"/>
                        <a:cs typeface="Calibri"/>
                      </a:endParaRPr>
                    </a:p>
                  </a:txBody>
                  <a:tcPr marL="0" marR="0" marT="34353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2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2450" spc="-10" dirty="0">
                          <a:latin typeface="Courier New"/>
                          <a:cs typeface="Courier New"/>
                        </a:rPr>
                        <a:t>in_channels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6858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54610" algn="ctr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Defines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channels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data.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R="29845" algn="ctr">
                        <a:lnSpc>
                          <a:spcPct val="100000"/>
                        </a:lnSpc>
                      </a:pPr>
                      <a:r>
                        <a:rPr sz="2050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200" dirty="0">
                          <a:latin typeface="Courier New"/>
                          <a:cs typeface="Courier New"/>
                        </a:rPr>
                        <a:t>(grayscale),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dirty="0"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65" dirty="0">
                          <a:latin typeface="Courier New"/>
                          <a:cs typeface="Courier New"/>
                        </a:rPr>
                        <a:t>(RGB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75" dirty="0">
                          <a:latin typeface="Courier New"/>
                          <a:cs typeface="Courier New"/>
                        </a:rPr>
                        <a:t>color</a:t>
                      </a:r>
                      <a:r>
                        <a:rPr sz="2050" spc="-3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30" dirty="0">
                          <a:latin typeface="Courier New"/>
                          <a:cs typeface="Courier New"/>
                        </a:rPr>
                        <a:t>images)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158115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070">
                <a:tc gridSpan="3"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1939"/>
                        </a:spcBef>
                        <a:tabLst>
                          <a:tab pos="4138295" algn="l"/>
                          <a:tab pos="13234669" algn="l"/>
                        </a:tabLst>
                      </a:pPr>
                      <a:r>
                        <a:rPr sz="3675" spc="-15" baseline="-31746" dirty="0">
                          <a:latin typeface="Courier New"/>
                          <a:cs typeface="Courier New"/>
                        </a:rPr>
                        <a:t>out_channels</a:t>
                      </a:r>
                      <a:r>
                        <a:rPr sz="3675" baseline="-31746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Defines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0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channels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layer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(could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3075" spc="-209" baseline="-33875" dirty="0">
                          <a:latin typeface="Courier New"/>
                          <a:cs typeface="Courier New"/>
                        </a:rPr>
                        <a:t>10,</a:t>
                      </a:r>
                      <a:r>
                        <a:rPr sz="3075" spc="-585" baseline="-338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47" baseline="-33875" dirty="0">
                          <a:latin typeface="Courier New"/>
                          <a:cs typeface="Courier New"/>
                        </a:rPr>
                        <a:t>128,</a:t>
                      </a:r>
                      <a:r>
                        <a:rPr sz="3075" spc="-585" baseline="-338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47" baseline="-33875" dirty="0">
                          <a:latin typeface="Courier New"/>
                          <a:cs typeface="Courier New"/>
                        </a:rPr>
                        <a:t>256,</a:t>
                      </a:r>
                      <a:r>
                        <a:rPr sz="3075" spc="-585" baseline="-338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37" baseline="-33875" dirty="0">
                          <a:latin typeface="Courier New"/>
                          <a:cs typeface="Courier New"/>
                        </a:rPr>
                        <a:t>512</a:t>
                      </a:r>
                      <a:endParaRPr sz="3075" baseline="-33875">
                        <a:latin typeface="Courier New"/>
                        <a:cs typeface="Courier New"/>
                      </a:endParaRPr>
                    </a:p>
                    <a:p>
                      <a:pPr marR="4826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2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2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23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hidden</a:t>
                      </a:r>
                      <a:r>
                        <a:rPr sz="2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units).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85725" algn="ctr">
                        <a:lnSpc>
                          <a:spcPts val="2100"/>
                        </a:lnSpc>
                        <a:spcBef>
                          <a:spcPts val="5"/>
                        </a:spcBef>
                        <a:tabLst>
                          <a:tab pos="5240020" algn="l"/>
                          <a:tab pos="13282294" algn="l"/>
                        </a:tabLst>
                      </a:pPr>
                      <a:r>
                        <a:rPr sz="3675" baseline="3401" dirty="0">
                          <a:latin typeface="Courier New"/>
                          <a:cs typeface="Courier New"/>
                        </a:rPr>
                        <a:t>kernel_size</a:t>
                      </a:r>
                      <a:r>
                        <a:rPr sz="3675" spc="-1372" baseline="3401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675" spc="165" baseline="3401" dirty="0">
                          <a:latin typeface="Calibri"/>
                          <a:cs typeface="Calibri"/>
                        </a:rPr>
                        <a:t>(also</a:t>
                      </a:r>
                      <a:r>
                        <a:rPr sz="3675" baseline="340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195" baseline="3401" dirty="0">
                          <a:latin typeface="Calibri"/>
                          <a:cs typeface="Calibri"/>
                        </a:rPr>
                        <a:t>referred</a:t>
                      </a:r>
                      <a:r>
                        <a:rPr sz="3675" baseline="340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254" baseline="340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3675" baseline="340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202" baseline="3401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3675" baseline="340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Determines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shape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kernel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(sliding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windows)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2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3075" spc="-157" baseline="28455" dirty="0">
                          <a:latin typeface="Courier New"/>
                          <a:cs typeface="Courier New"/>
                        </a:rPr>
                        <a:t>3,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157" baseline="28455" dirty="0">
                          <a:latin typeface="Courier New"/>
                          <a:cs typeface="Courier New"/>
                        </a:rPr>
                        <a:t>5,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baseline="28455" dirty="0"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70" baseline="28455" dirty="0">
                          <a:latin typeface="Courier New"/>
                          <a:cs typeface="Courier New"/>
                        </a:rPr>
                        <a:t>(lowers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62" baseline="28455" dirty="0">
                          <a:latin typeface="Courier New"/>
                          <a:cs typeface="Courier New"/>
                        </a:rPr>
                        <a:t>values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62" baseline="28455" dirty="0">
                          <a:latin typeface="Courier New"/>
                          <a:cs typeface="Courier New"/>
                        </a:rPr>
                        <a:t>learn</a:t>
                      </a:r>
                      <a:r>
                        <a:rPr sz="3075" spc="-600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44" baseline="28455" dirty="0">
                          <a:latin typeface="Courier New"/>
                          <a:cs typeface="Courier New"/>
                        </a:rPr>
                        <a:t>smaller</a:t>
                      </a:r>
                      <a:endParaRPr sz="3075" baseline="28455">
                        <a:latin typeface="Courier New"/>
                        <a:cs typeface="Courier New"/>
                      </a:endParaRPr>
                    </a:p>
                    <a:p>
                      <a:pPr marL="1967230">
                        <a:lnSpc>
                          <a:spcPts val="1985"/>
                        </a:lnSpc>
                        <a:tabLst>
                          <a:tab pos="8641715" algn="l"/>
                          <a:tab pos="13524865" algn="l"/>
                        </a:tabLst>
                      </a:pPr>
                      <a:r>
                        <a:rPr sz="3675" spc="337" baseline="-40816" dirty="0">
                          <a:latin typeface="Calibri"/>
                          <a:cs typeface="Calibri"/>
                        </a:rPr>
                        <a:t>`lter</a:t>
                      </a:r>
                      <a:r>
                        <a:rPr sz="3675" spc="-30" baseline="-40816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172" baseline="-40816" dirty="0">
                          <a:latin typeface="Calibri"/>
                          <a:cs typeface="Calibri"/>
                        </a:rPr>
                        <a:t>size)</a:t>
                      </a:r>
                      <a:r>
                        <a:rPr sz="3675" baseline="-40816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3450" baseline="-37439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3450" spc="44" baseline="-3743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spc="-15" baseline="-37439" dirty="0">
                          <a:latin typeface="Arial"/>
                          <a:cs typeface="Arial"/>
                        </a:rPr>
                        <a:t>input.</a:t>
                      </a:r>
                      <a:r>
                        <a:rPr sz="3450" baseline="-37439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2050" spc="-195" dirty="0">
                          <a:latin typeface="Courier New"/>
                          <a:cs typeface="Courier New"/>
                        </a:rPr>
                        <a:t>features,</a:t>
                      </a:r>
                      <a:r>
                        <a:rPr sz="2050" spc="-3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75" dirty="0">
                          <a:latin typeface="Courier New"/>
                          <a:cs typeface="Courier New"/>
                        </a:rPr>
                        <a:t>higher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75" dirty="0">
                          <a:latin typeface="Courier New"/>
                          <a:cs typeface="Courier New"/>
                        </a:rPr>
                        <a:t>values</a:t>
                      </a:r>
                      <a:r>
                        <a:rPr sz="2050" spc="-3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75" dirty="0">
                          <a:latin typeface="Courier New"/>
                          <a:cs typeface="Courier New"/>
                        </a:rPr>
                        <a:t>learn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0" dirty="0">
                          <a:latin typeface="Courier New"/>
                          <a:cs typeface="Courier New"/>
                        </a:rPr>
                        <a:t>larger</a:t>
                      </a:r>
                      <a:endParaRPr sz="2050">
                        <a:latin typeface="Courier New"/>
                        <a:cs typeface="Courier New"/>
                      </a:endParaRPr>
                    </a:p>
                    <a:p>
                      <a:pPr marR="2095500" algn="r">
                        <a:lnSpc>
                          <a:spcPts val="2345"/>
                        </a:lnSpc>
                      </a:pPr>
                      <a:r>
                        <a:rPr sz="2050" spc="-100" dirty="0">
                          <a:latin typeface="Courier New"/>
                          <a:cs typeface="Courier New"/>
                        </a:rPr>
                        <a:t>features)</a:t>
                      </a:r>
                      <a:endParaRPr sz="2050">
                        <a:latin typeface="Courier New"/>
                        <a:cs typeface="Courier New"/>
                      </a:endParaRPr>
                    </a:p>
                    <a:p>
                      <a:pPr marR="48260" algn="ctr">
                        <a:lnSpc>
                          <a:spcPts val="2715"/>
                        </a:lnSpc>
                        <a:spcBef>
                          <a:spcPts val="1685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steps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filter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takes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across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image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0" dirty="0">
                          <a:latin typeface="Arial"/>
                          <a:cs typeface="Arial"/>
                        </a:rPr>
                        <a:t>a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348615" algn="ctr">
                        <a:lnSpc>
                          <a:spcPts val="2895"/>
                        </a:lnSpc>
                        <a:tabLst>
                          <a:tab pos="3757295" algn="l"/>
                          <a:tab pos="13214985" algn="l"/>
                        </a:tabLst>
                      </a:pPr>
                      <a:r>
                        <a:rPr sz="2450" spc="-10" dirty="0">
                          <a:latin typeface="Courier New"/>
                          <a:cs typeface="Courier New"/>
                        </a:rPr>
                        <a:t>stride</a:t>
                      </a:r>
                      <a:r>
                        <a:rPr sz="2450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(e.g.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Courier New"/>
                          <a:cs typeface="Courier New"/>
                        </a:rPr>
                        <a:t>strides=1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filter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moves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across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image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3075" baseline="4065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3075" spc="-569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92" baseline="4065" dirty="0">
                          <a:latin typeface="Courier New"/>
                          <a:cs typeface="Courier New"/>
                        </a:rPr>
                        <a:t>(default),</a:t>
                      </a:r>
                      <a:r>
                        <a:rPr sz="3075" spc="-569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75" baseline="4065" dirty="0">
                          <a:latin typeface="Courier New"/>
                          <a:cs typeface="Courier New"/>
                        </a:rPr>
                        <a:t>2</a:t>
                      </a:r>
                      <a:endParaRPr sz="3075" baseline="4065">
                        <a:latin typeface="Courier New"/>
                        <a:cs typeface="Courier New"/>
                      </a:endParaRPr>
                    </a:p>
                    <a:p>
                      <a:pPr marR="4826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pixel</a:t>
                      </a:r>
                      <a:r>
                        <a:rPr sz="23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23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3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time).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R="48260" algn="ctr">
                        <a:lnSpc>
                          <a:spcPts val="2715"/>
                        </a:lnSpc>
                        <a:spcBef>
                          <a:spcPts val="204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Pads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target tensor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with zeroes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(if </a:t>
                      </a:r>
                      <a:r>
                        <a:rPr sz="2300" spc="-10" dirty="0">
                          <a:latin typeface="Courier New"/>
                          <a:cs typeface="Courier New"/>
                        </a:rPr>
                        <a:t>“same”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6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preserve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686435" algn="ctr">
                        <a:lnSpc>
                          <a:spcPts val="2895"/>
                        </a:lnSpc>
                        <a:tabLst>
                          <a:tab pos="4705350" algn="l"/>
                          <a:tab pos="13188315" algn="l"/>
                        </a:tabLst>
                      </a:pPr>
                      <a:r>
                        <a:rPr sz="2450" spc="-10" dirty="0">
                          <a:latin typeface="Courier New"/>
                          <a:cs typeface="Courier New"/>
                        </a:rPr>
                        <a:t>padding</a:t>
                      </a:r>
                      <a:r>
                        <a:rPr sz="2450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shape.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leaves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target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tensor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25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3075" spc="-157" baseline="4065" dirty="0">
                          <a:latin typeface="Courier New"/>
                          <a:cs typeface="Courier New"/>
                        </a:rPr>
                        <a:t>0,</a:t>
                      </a:r>
                      <a:r>
                        <a:rPr sz="3075" spc="-615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157" baseline="4065" dirty="0">
                          <a:latin typeface="Courier New"/>
                          <a:cs typeface="Courier New"/>
                        </a:rPr>
                        <a:t>1,</a:t>
                      </a:r>
                      <a:r>
                        <a:rPr sz="3075" spc="-615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70" baseline="4065" dirty="0">
                          <a:latin typeface="Courier New"/>
                          <a:cs typeface="Courier New"/>
                        </a:rPr>
                        <a:t>“same”,</a:t>
                      </a:r>
                      <a:r>
                        <a:rPr sz="3075" spc="-615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75" baseline="4065" dirty="0">
                          <a:latin typeface="Courier New"/>
                          <a:cs typeface="Courier New"/>
                        </a:rPr>
                        <a:t>“valid”</a:t>
                      </a:r>
                      <a:endParaRPr sz="3075" baseline="4065">
                        <a:latin typeface="Courier New"/>
                        <a:cs typeface="Courier New"/>
                      </a:endParaRPr>
                    </a:p>
                    <a:p>
                      <a:pPr marR="482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300" spc="-10" dirty="0">
                          <a:latin typeface="Courier New"/>
                          <a:cs typeface="Courier New"/>
                        </a:rPr>
                        <a:t>“valid”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),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lowering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0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shape.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46379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66296" y="1688782"/>
            <a:ext cx="17179925" cy="84264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367915" algn="l"/>
              </a:tabLst>
            </a:pPr>
            <a:r>
              <a:rPr sz="2450" b="1" spc="204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4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b="1" spc="195" dirty="0">
                <a:solidFill>
                  <a:srgbClr val="FFFFFF"/>
                </a:solidFill>
                <a:latin typeface="Calibri"/>
                <a:cs typeface="Calibri"/>
              </a:rPr>
              <a:t>code:</a:t>
            </a:r>
            <a:r>
              <a:rPr sz="245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50" spc="-250" dirty="0">
                <a:solidFill>
                  <a:srgbClr val="FFFFFF"/>
                </a:solidFill>
                <a:latin typeface="Courier New"/>
                <a:cs typeface="Courier New"/>
              </a:rPr>
              <a:t>torch.nn.Conv2d(in_channels=3,</a:t>
            </a:r>
            <a:r>
              <a:rPr sz="245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out_channels=10,</a:t>
            </a:r>
            <a:r>
              <a:rPr sz="245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kernel_size=(3,</a:t>
            </a:r>
            <a:r>
              <a:rPr sz="2450" spc="-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175" dirty="0">
                <a:solidFill>
                  <a:srgbClr val="FFFFFF"/>
                </a:solidFill>
                <a:latin typeface="Courier New"/>
                <a:cs typeface="Courier New"/>
              </a:rPr>
              <a:t>3),</a:t>
            </a:r>
            <a:r>
              <a:rPr sz="245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25" dirty="0">
                <a:solidFill>
                  <a:srgbClr val="FFFFFF"/>
                </a:solidFill>
                <a:latin typeface="Courier New"/>
                <a:cs typeface="Courier New"/>
              </a:rPr>
              <a:t>stride=(1,</a:t>
            </a:r>
            <a:r>
              <a:rPr sz="245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175" dirty="0">
                <a:solidFill>
                  <a:srgbClr val="FFFFFF"/>
                </a:solidFill>
                <a:latin typeface="Courier New"/>
                <a:cs typeface="Courier New"/>
              </a:rPr>
              <a:t>1),</a:t>
            </a:r>
            <a:r>
              <a:rPr sz="2450" spc="-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Courier New"/>
                <a:cs typeface="Courier New"/>
              </a:rPr>
              <a:t>padding=0)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4266565" algn="l"/>
              </a:tabLst>
            </a:pPr>
            <a:r>
              <a:rPr sz="2450" b="1" spc="204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24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b="1" spc="16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b="1" spc="200" dirty="0">
                <a:solidFill>
                  <a:srgbClr val="FFFFFF"/>
                </a:solidFill>
                <a:latin typeface="Calibri"/>
                <a:cs typeface="Calibri"/>
              </a:rPr>
              <a:t>(same</a:t>
            </a:r>
            <a:r>
              <a:rPr sz="24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b="1" spc="19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b="1" spc="145" dirty="0">
                <a:solidFill>
                  <a:srgbClr val="FFFFFF"/>
                </a:solidFill>
                <a:latin typeface="Calibri"/>
                <a:cs typeface="Calibri"/>
              </a:rPr>
              <a:t>above):</a:t>
            </a:r>
            <a:r>
              <a:rPr sz="245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50" spc="-250" dirty="0">
                <a:solidFill>
                  <a:srgbClr val="FFFFFF"/>
                </a:solidFill>
                <a:latin typeface="Courier New"/>
                <a:cs typeface="Courier New"/>
              </a:rPr>
              <a:t>torch.nnConv2d(in_channels=3,</a:t>
            </a:r>
            <a:r>
              <a:rPr sz="2450" spc="-3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out_channels=10,</a:t>
            </a:r>
            <a:r>
              <a:rPr sz="2450" spc="-3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kernel_size=3,</a:t>
            </a:r>
            <a:r>
              <a:rPr sz="2450" spc="-3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29" dirty="0">
                <a:solidFill>
                  <a:srgbClr val="FFFFFF"/>
                </a:solidFill>
                <a:latin typeface="Courier New"/>
                <a:cs typeface="Courier New"/>
              </a:rPr>
              <a:t>stride=1,</a:t>
            </a:r>
            <a:r>
              <a:rPr sz="2450" spc="-3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145" dirty="0">
                <a:solidFill>
                  <a:srgbClr val="FFFFFF"/>
                </a:solidFill>
                <a:latin typeface="Courier New"/>
                <a:cs typeface="Courier New"/>
              </a:rPr>
              <a:t>padding=0)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315" y="10690890"/>
            <a:ext cx="293184" cy="29318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057007" y="10636306"/>
            <a:ext cx="143478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55" dirty="0">
                <a:solidFill>
                  <a:srgbClr val="FFFFFF"/>
                </a:solidFill>
                <a:latin typeface="Calibri"/>
                <a:cs typeface="Calibri"/>
              </a:rPr>
              <a:t>Resource:</a:t>
            </a:r>
            <a:r>
              <a:rPr sz="23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demonstration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0" dirty="0">
                <a:solidFill>
                  <a:srgbClr val="FFFFFF"/>
                </a:solidFill>
                <a:latin typeface="Calibri"/>
                <a:cs typeface="Calibri"/>
              </a:rPr>
              <a:t>above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hyperparameters,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u="heavy" spc="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CNN</a:t>
            </a:r>
            <a:r>
              <a:rPr sz="23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Explainer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website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6016" y="8857620"/>
            <a:ext cx="209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torch.optim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86578" y="8758564"/>
            <a:ext cx="3418840" cy="158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396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torch.nn.Module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torchvision.models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6318" y="1435601"/>
            <a:ext cx="22879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torchmetrics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180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10" dirty="0">
                <a:solidFill>
                  <a:srgbClr val="FFFFFF"/>
                </a:solidFill>
                <a:latin typeface="Calibri"/>
                <a:cs typeface="Calibri"/>
              </a:rPr>
              <a:t>more: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https://pytorch.org/tutorials/beginner/ptcheat.html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664" y="378197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7" y="1592072"/>
                </a:moveTo>
                <a:lnTo>
                  <a:pt x="5128271" y="1592072"/>
                </a:lnTo>
                <a:lnTo>
                  <a:pt x="5198103" y="1591988"/>
                </a:lnTo>
                <a:lnTo>
                  <a:pt x="5260086" y="1591400"/>
                </a:lnTo>
                <a:lnTo>
                  <a:pt x="5314825" y="1589804"/>
                </a:lnTo>
                <a:lnTo>
                  <a:pt x="5362922" y="1586695"/>
                </a:lnTo>
                <a:lnTo>
                  <a:pt x="5404982" y="1581570"/>
                </a:lnTo>
                <a:lnTo>
                  <a:pt x="5473406" y="1563255"/>
                </a:lnTo>
                <a:lnTo>
                  <a:pt x="5521302" y="1541729"/>
                </a:lnTo>
                <a:lnTo>
                  <a:pt x="5565094" y="1513760"/>
                </a:lnTo>
                <a:lnTo>
                  <a:pt x="5604196" y="1479932"/>
                </a:lnTo>
                <a:lnTo>
                  <a:pt x="5638024" y="1440830"/>
                </a:lnTo>
                <a:lnTo>
                  <a:pt x="5665994" y="1397038"/>
                </a:lnTo>
                <a:lnTo>
                  <a:pt x="5687520" y="1349142"/>
                </a:lnTo>
                <a:lnTo>
                  <a:pt x="5705835" y="1280718"/>
                </a:lnTo>
                <a:lnTo>
                  <a:pt x="5710960" y="1238658"/>
                </a:lnTo>
                <a:lnTo>
                  <a:pt x="5714069" y="1190560"/>
                </a:lnTo>
                <a:lnTo>
                  <a:pt x="5715665" y="1135821"/>
                </a:lnTo>
                <a:lnTo>
                  <a:pt x="5716253" y="1073838"/>
                </a:lnTo>
                <a:lnTo>
                  <a:pt x="5716337" y="1004006"/>
                </a:lnTo>
                <a:lnTo>
                  <a:pt x="5716337" y="588067"/>
                </a:lnTo>
                <a:lnTo>
                  <a:pt x="5716253" y="518234"/>
                </a:lnTo>
                <a:lnTo>
                  <a:pt x="5715665" y="456251"/>
                </a:lnTo>
                <a:lnTo>
                  <a:pt x="5714069" y="401512"/>
                </a:lnTo>
                <a:lnTo>
                  <a:pt x="5710960" y="353415"/>
                </a:lnTo>
                <a:lnTo>
                  <a:pt x="5705835" y="311354"/>
                </a:lnTo>
                <a:lnTo>
                  <a:pt x="5687520" y="242931"/>
                </a:lnTo>
                <a:lnTo>
                  <a:pt x="5665994" y="195034"/>
                </a:lnTo>
                <a:lnTo>
                  <a:pt x="5638024" y="151242"/>
                </a:lnTo>
                <a:lnTo>
                  <a:pt x="5604196" y="112140"/>
                </a:lnTo>
                <a:lnTo>
                  <a:pt x="5565094" y="78312"/>
                </a:lnTo>
                <a:lnTo>
                  <a:pt x="5521302" y="50343"/>
                </a:lnTo>
                <a:lnTo>
                  <a:pt x="5473406" y="28817"/>
                </a:lnTo>
                <a:lnTo>
                  <a:pt x="5404982" y="10502"/>
                </a:lnTo>
                <a:lnTo>
                  <a:pt x="5362922" y="5377"/>
                </a:lnTo>
                <a:lnTo>
                  <a:pt x="5314825" y="2268"/>
                </a:lnTo>
                <a:lnTo>
                  <a:pt x="5260086" y="672"/>
                </a:lnTo>
                <a:lnTo>
                  <a:pt x="5198103" y="84"/>
                </a:lnTo>
                <a:lnTo>
                  <a:pt x="5128271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1004006"/>
                </a:lnTo>
                <a:lnTo>
                  <a:pt x="84" y="1073838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8"/>
                </a:lnTo>
                <a:lnTo>
                  <a:pt x="28817" y="1349142"/>
                </a:lnTo>
                <a:lnTo>
                  <a:pt x="50343" y="1397038"/>
                </a:lnTo>
                <a:lnTo>
                  <a:pt x="78312" y="1440830"/>
                </a:lnTo>
                <a:lnTo>
                  <a:pt x="112140" y="1479932"/>
                </a:lnTo>
                <a:lnTo>
                  <a:pt x="151242" y="1513760"/>
                </a:lnTo>
                <a:lnTo>
                  <a:pt x="195034" y="1541729"/>
                </a:lnTo>
                <a:lnTo>
                  <a:pt x="242931" y="1563255"/>
                </a:lnTo>
                <a:lnTo>
                  <a:pt x="311354" y="1581570"/>
                </a:lnTo>
                <a:lnTo>
                  <a:pt x="353415" y="1586695"/>
                </a:lnTo>
                <a:lnTo>
                  <a:pt x="401512" y="1589804"/>
                </a:lnTo>
                <a:lnTo>
                  <a:pt x="456251" y="1591400"/>
                </a:lnTo>
                <a:lnTo>
                  <a:pt x="518234" y="1591988"/>
                </a:lnTo>
                <a:lnTo>
                  <a:pt x="588067" y="1592072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287655" algn="ctr">
              <a:lnSpc>
                <a:spcPct val="1318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torchvision.transforms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torch.utils.data.Dataset</a:t>
            </a:r>
            <a:endParaRPr sz="24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torch.utils.data.DataLoader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6213" y="8878847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1" y="0"/>
                </a:lnTo>
                <a:lnTo>
                  <a:pt x="2356289" y="120"/>
                </a:lnTo>
                <a:lnTo>
                  <a:pt x="2401738" y="3263"/>
                </a:lnTo>
                <a:lnTo>
                  <a:pt x="2452619" y="30098"/>
                </a:lnTo>
                <a:lnTo>
                  <a:pt x="2474983" y="65202"/>
                </a:lnTo>
                <a:lnTo>
                  <a:pt x="2482597" y="126428"/>
                </a:lnTo>
                <a:lnTo>
                  <a:pt x="2482718" y="157837"/>
                </a:lnTo>
                <a:lnTo>
                  <a:pt x="2482718" y="324317"/>
                </a:lnTo>
                <a:lnTo>
                  <a:pt x="2481751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9" y="481187"/>
                </a:lnTo>
                <a:lnTo>
                  <a:pt x="2324881" y="482154"/>
                </a:lnTo>
                <a:lnTo>
                  <a:pt x="157837" y="482154"/>
                </a:lnTo>
                <a:lnTo>
                  <a:pt x="101098" y="481187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7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0175" y="8791013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4" y="0"/>
                </a:moveTo>
                <a:lnTo>
                  <a:pt x="3294597" y="0"/>
                </a:lnTo>
                <a:lnTo>
                  <a:pt x="3361322" y="110"/>
                </a:lnTo>
                <a:lnTo>
                  <a:pt x="3419327" y="882"/>
                </a:lnTo>
                <a:lnTo>
                  <a:pt x="3469404" y="2978"/>
                </a:lnTo>
                <a:lnTo>
                  <a:pt x="3512346" y="7060"/>
                </a:lnTo>
                <a:lnTo>
                  <a:pt x="3579996" y="23830"/>
                </a:lnTo>
                <a:lnTo>
                  <a:pt x="3627132" y="45844"/>
                </a:lnTo>
                <a:lnTo>
                  <a:pt x="3669241" y="75393"/>
                </a:lnTo>
                <a:lnTo>
                  <a:pt x="3705488" y="111639"/>
                </a:lnTo>
                <a:lnTo>
                  <a:pt x="3735036" y="153748"/>
                </a:lnTo>
                <a:lnTo>
                  <a:pt x="3757051" y="200884"/>
                </a:lnTo>
                <a:lnTo>
                  <a:pt x="3773820" y="268534"/>
                </a:lnTo>
                <a:lnTo>
                  <a:pt x="3777902" y="311476"/>
                </a:lnTo>
                <a:lnTo>
                  <a:pt x="3779999" y="361553"/>
                </a:lnTo>
                <a:lnTo>
                  <a:pt x="3780771" y="419558"/>
                </a:lnTo>
                <a:lnTo>
                  <a:pt x="3780881" y="486284"/>
                </a:lnTo>
                <a:lnTo>
                  <a:pt x="3780881" y="1292854"/>
                </a:lnTo>
                <a:lnTo>
                  <a:pt x="3780771" y="1359580"/>
                </a:lnTo>
                <a:lnTo>
                  <a:pt x="3779999" y="1417584"/>
                </a:lnTo>
                <a:lnTo>
                  <a:pt x="3777902" y="1467661"/>
                </a:lnTo>
                <a:lnTo>
                  <a:pt x="3773820" y="1510604"/>
                </a:lnTo>
                <a:lnTo>
                  <a:pt x="3757051" y="1578254"/>
                </a:lnTo>
                <a:lnTo>
                  <a:pt x="3735036" y="1625390"/>
                </a:lnTo>
                <a:lnTo>
                  <a:pt x="3705488" y="1667499"/>
                </a:lnTo>
                <a:lnTo>
                  <a:pt x="3669241" y="1703745"/>
                </a:lnTo>
                <a:lnTo>
                  <a:pt x="3627132" y="1733293"/>
                </a:lnTo>
                <a:lnTo>
                  <a:pt x="3579996" y="1755308"/>
                </a:lnTo>
                <a:lnTo>
                  <a:pt x="3512346" y="1772077"/>
                </a:lnTo>
                <a:lnTo>
                  <a:pt x="3469404" y="1776159"/>
                </a:lnTo>
                <a:lnTo>
                  <a:pt x="3419327" y="1778255"/>
                </a:lnTo>
                <a:lnTo>
                  <a:pt x="3361322" y="1779028"/>
                </a:lnTo>
                <a:lnTo>
                  <a:pt x="3294597" y="1779138"/>
                </a:lnTo>
                <a:lnTo>
                  <a:pt x="486284" y="1779138"/>
                </a:lnTo>
                <a:lnTo>
                  <a:pt x="419558" y="1779028"/>
                </a:lnTo>
                <a:lnTo>
                  <a:pt x="361553" y="1778255"/>
                </a:lnTo>
                <a:lnTo>
                  <a:pt x="311476" y="1776159"/>
                </a:lnTo>
                <a:lnTo>
                  <a:pt x="268534" y="1772077"/>
                </a:lnTo>
                <a:lnTo>
                  <a:pt x="200884" y="1755308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9"/>
                </a:lnTo>
                <a:lnTo>
                  <a:pt x="45844" y="1625390"/>
                </a:lnTo>
                <a:lnTo>
                  <a:pt x="23830" y="1578254"/>
                </a:lnTo>
                <a:lnTo>
                  <a:pt x="7060" y="1510604"/>
                </a:lnTo>
                <a:lnTo>
                  <a:pt x="2978" y="1467661"/>
                </a:lnTo>
                <a:lnTo>
                  <a:pt x="882" y="1417584"/>
                </a:lnTo>
                <a:lnTo>
                  <a:pt x="110" y="1359580"/>
                </a:lnTo>
                <a:lnTo>
                  <a:pt x="0" y="1292854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33300" y="1335390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51" y="260"/>
                </a:lnTo>
                <a:lnTo>
                  <a:pt x="2455564" y="2082"/>
                </a:lnTo>
                <a:lnTo>
                  <a:pt x="2502041" y="7027"/>
                </a:lnTo>
                <a:lnTo>
                  <a:pt x="2583944" y="39109"/>
                </a:lnTo>
                <a:lnTo>
                  <a:pt x="2623008" y="70504"/>
                </a:lnTo>
                <a:lnTo>
                  <a:pt x="2654403" y="109568"/>
                </a:lnTo>
                <a:lnTo>
                  <a:pt x="2676854" y="155026"/>
                </a:lnTo>
                <a:lnTo>
                  <a:pt x="2690366" y="225089"/>
                </a:lnTo>
                <a:lnTo>
                  <a:pt x="2692854" y="271074"/>
                </a:lnTo>
                <a:lnTo>
                  <a:pt x="2693513" y="317440"/>
                </a:lnTo>
                <a:lnTo>
                  <a:pt x="2692854" y="363807"/>
                </a:lnTo>
                <a:lnTo>
                  <a:pt x="2690366" y="409792"/>
                </a:lnTo>
                <a:lnTo>
                  <a:pt x="2685287" y="450205"/>
                </a:lnTo>
                <a:lnTo>
                  <a:pt x="2654403" y="525313"/>
                </a:lnTo>
                <a:lnTo>
                  <a:pt x="2623008" y="564376"/>
                </a:lnTo>
                <a:lnTo>
                  <a:pt x="2583944" y="595772"/>
                </a:lnTo>
                <a:lnTo>
                  <a:pt x="2538487" y="618223"/>
                </a:lnTo>
                <a:lnTo>
                  <a:pt x="2455564" y="632799"/>
                </a:lnTo>
                <a:lnTo>
                  <a:pt x="2397051" y="634621"/>
                </a:lnTo>
                <a:lnTo>
                  <a:pt x="2324494" y="634881"/>
                </a:lnTo>
                <a:lnTo>
                  <a:pt x="369019" y="634881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3"/>
                </a:lnTo>
                <a:lnTo>
                  <a:pt x="109568" y="595772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7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5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518991" y="8902695"/>
            <a:ext cx="43611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torch.utils.tensorboard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13404" y="8821387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1" y="0"/>
                </a:moveTo>
                <a:lnTo>
                  <a:pt x="4380021" y="0"/>
                </a:lnTo>
                <a:lnTo>
                  <a:pt x="4442699" y="137"/>
                </a:lnTo>
                <a:lnTo>
                  <a:pt x="4495595" y="1097"/>
                </a:lnTo>
                <a:lnTo>
                  <a:pt x="4539795" y="3705"/>
                </a:lnTo>
                <a:lnTo>
                  <a:pt x="4606458" y="17154"/>
                </a:lnTo>
                <a:lnTo>
                  <a:pt x="4655281" y="41267"/>
                </a:lnTo>
                <a:lnTo>
                  <a:pt x="4697236" y="74986"/>
                </a:lnTo>
                <a:lnTo>
                  <a:pt x="4730955" y="116941"/>
                </a:lnTo>
                <a:lnTo>
                  <a:pt x="4755067" y="165764"/>
                </a:lnTo>
                <a:lnTo>
                  <a:pt x="4768648" y="233571"/>
                </a:lnTo>
                <a:lnTo>
                  <a:pt x="4771418" y="276517"/>
                </a:lnTo>
                <a:lnTo>
                  <a:pt x="4772222" y="317440"/>
                </a:lnTo>
                <a:lnTo>
                  <a:pt x="4771418" y="358364"/>
                </a:lnTo>
                <a:lnTo>
                  <a:pt x="4768648" y="401310"/>
                </a:lnTo>
                <a:lnTo>
                  <a:pt x="4763376" y="440240"/>
                </a:lnTo>
                <a:lnTo>
                  <a:pt x="4730955" y="517940"/>
                </a:lnTo>
                <a:lnTo>
                  <a:pt x="4697236" y="559895"/>
                </a:lnTo>
                <a:lnTo>
                  <a:pt x="4655281" y="593614"/>
                </a:lnTo>
                <a:lnTo>
                  <a:pt x="4606458" y="617727"/>
                </a:lnTo>
                <a:lnTo>
                  <a:pt x="4539795" y="631176"/>
                </a:lnTo>
                <a:lnTo>
                  <a:pt x="4495595" y="633783"/>
                </a:lnTo>
                <a:lnTo>
                  <a:pt x="4442699" y="634744"/>
                </a:lnTo>
                <a:lnTo>
                  <a:pt x="4380021" y="634881"/>
                </a:lnTo>
                <a:lnTo>
                  <a:pt x="392201" y="634881"/>
                </a:lnTo>
                <a:lnTo>
                  <a:pt x="329523" y="634744"/>
                </a:lnTo>
                <a:lnTo>
                  <a:pt x="276627" y="633783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7"/>
                </a:lnTo>
                <a:lnTo>
                  <a:pt x="3574" y="233571"/>
                </a:lnTo>
                <a:lnTo>
                  <a:pt x="8845" y="194640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7" y="1097"/>
                </a:lnTo>
                <a:lnTo>
                  <a:pt x="329523" y="137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08933" y="1174838"/>
            <a:ext cx="1910714" cy="7588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33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torch.save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torch.load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345241" y="1158403"/>
            <a:ext cx="2238375" cy="823594"/>
          </a:xfrm>
          <a:custGeom>
            <a:avLst/>
            <a:gdLst/>
            <a:ahLst/>
            <a:cxnLst/>
            <a:rect l="l" t="t" r="r" b="b"/>
            <a:pathLst>
              <a:path w="2238375" h="823594">
                <a:moveTo>
                  <a:pt x="392201" y="0"/>
                </a:moveTo>
                <a:lnTo>
                  <a:pt x="1845648" y="0"/>
                </a:lnTo>
                <a:lnTo>
                  <a:pt x="1909363" y="153"/>
                </a:lnTo>
                <a:lnTo>
                  <a:pt x="1963133" y="1230"/>
                </a:lnTo>
                <a:lnTo>
                  <a:pt x="2008065" y="4151"/>
                </a:lnTo>
                <a:lnTo>
                  <a:pt x="2075831" y="19219"/>
                </a:lnTo>
                <a:lnTo>
                  <a:pt x="2122744" y="42389"/>
                </a:lnTo>
                <a:lnTo>
                  <a:pt x="2163059" y="74790"/>
                </a:lnTo>
                <a:lnTo>
                  <a:pt x="2195460" y="115105"/>
                </a:lnTo>
                <a:lnTo>
                  <a:pt x="2218630" y="162018"/>
                </a:lnTo>
                <a:lnTo>
                  <a:pt x="2233698" y="229784"/>
                </a:lnTo>
                <a:lnTo>
                  <a:pt x="2236620" y="274716"/>
                </a:lnTo>
                <a:lnTo>
                  <a:pt x="2237696" y="328486"/>
                </a:lnTo>
                <a:lnTo>
                  <a:pt x="2237850" y="392201"/>
                </a:lnTo>
                <a:lnTo>
                  <a:pt x="2237850" y="431139"/>
                </a:lnTo>
                <a:lnTo>
                  <a:pt x="2237696" y="494854"/>
                </a:lnTo>
                <a:lnTo>
                  <a:pt x="2236620" y="548624"/>
                </a:lnTo>
                <a:lnTo>
                  <a:pt x="2233698" y="593556"/>
                </a:lnTo>
                <a:lnTo>
                  <a:pt x="2218630" y="661322"/>
                </a:lnTo>
                <a:lnTo>
                  <a:pt x="2195460" y="708235"/>
                </a:lnTo>
                <a:lnTo>
                  <a:pt x="2163059" y="748550"/>
                </a:lnTo>
                <a:lnTo>
                  <a:pt x="2122744" y="780951"/>
                </a:lnTo>
                <a:lnTo>
                  <a:pt x="2075831" y="804121"/>
                </a:lnTo>
                <a:lnTo>
                  <a:pt x="2008065" y="819189"/>
                </a:lnTo>
                <a:lnTo>
                  <a:pt x="1963133" y="822110"/>
                </a:lnTo>
                <a:lnTo>
                  <a:pt x="1909363" y="823187"/>
                </a:lnTo>
                <a:lnTo>
                  <a:pt x="1845648" y="823340"/>
                </a:lnTo>
                <a:lnTo>
                  <a:pt x="392201" y="823340"/>
                </a:lnTo>
                <a:lnTo>
                  <a:pt x="328486" y="823187"/>
                </a:lnTo>
                <a:lnTo>
                  <a:pt x="274716" y="822110"/>
                </a:lnTo>
                <a:lnTo>
                  <a:pt x="229784" y="819189"/>
                </a:lnTo>
                <a:lnTo>
                  <a:pt x="162018" y="804121"/>
                </a:lnTo>
                <a:lnTo>
                  <a:pt x="115105" y="780951"/>
                </a:lnTo>
                <a:lnTo>
                  <a:pt x="74790" y="748550"/>
                </a:lnTo>
                <a:lnTo>
                  <a:pt x="42389" y="708235"/>
                </a:lnTo>
                <a:lnTo>
                  <a:pt x="19219" y="661322"/>
                </a:lnTo>
                <a:lnTo>
                  <a:pt x="4151" y="593556"/>
                </a:lnTo>
                <a:lnTo>
                  <a:pt x="1230" y="548624"/>
                </a:lnTo>
                <a:lnTo>
                  <a:pt x="153" y="494854"/>
                </a:lnTo>
                <a:lnTo>
                  <a:pt x="0" y="43113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3871" y="-528702"/>
            <a:ext cx="14626590" cy="3261360"/>
          </a:xfrm>
          <a:prstGeom prst="rect">
            <a:avLst/>
          </a:prstGeom>
        </p:spPr>
        <p:txBody>
          <a:bodyPr vert="horz" wrap="square" lIns="0" tIns="713105" rIns="0" bIns="0" rtlCol="0">
            <a:spAutoFit/>
          </a:bodyPr>
          <a:lstStyle/>
          <a:p>
            <a:pPr marL="1430020" algn="ctr">
              <a:lnSpc>
                <a:spcPct val="100000"/>
              </a:lnSpc>
              <a:spcBef>
                <a:spcPts val="5615"/>
              </a:spcBef>
            </a:pPr>
            <a:r>
              <a:rPr spc="675" dirty="0"/>
              <a:t>What</a:t>
            </a:r>
            <a:r>
              <a:rPr spc="-490" dirty="0"/>
              <a:t> </a:t>
            </a:r>
            <a:r>
              <a:rPr spc="370" dirty="0"/>
              <a:t>is</a:t>
            </a:r>
            <a:r>
              <a:rPr spc="-490" dirty="0"/>
              <a:t> </a:t>
            </a:r>
            <a:r>
              <a:rPr spc="470" dirty="0"/>
              <a:t>overfitting?</a:t>
            </a:r>
          </a:p>
          <a:p>
            <a:pPr marL="12700" marR="5080">
              <a:lnSpc>
                <a:spcPct val="108000"/>
              </a:lnSpc>
              <a:spcBef>
                <a:spcPts val="1360"/>
              </a:spcBef>
            </a:pPr>
            <a:r>
              <a:rPr sz="2800" b="1" spc="290" dirty="0">
                <a:solidFill>
                  <a:srgbClr val="16E7CF"/>
                </a:solidFill>
                <a:latin typeface="Calibri"/>
                <a:cs typeface="Calibri"/>
              </a:rPr>
              <a:t>Over[tting</a:t>
            </a:r>
            <a:r>
              <a:rPr sz="2800" b="1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00" spc="250" dirty="0"/>
              <a:t>—</a:t>
            </a:r>
            <a:r>
              <a:rPr sz="2800" spc="-25" dirty="0"/>
              <a:t> </a:t>
            </a:r>
            <a:r>
              <a:rPr sz="2800" spc="220" dirty="0"/>
              <a:t>when</a:t>
            </a:r>
            <a:r>
              <a:rPr sz="2800" spc="-30" dirty="0"/>
              <a:t> </a:t>
            </a:r>
            <a:r>
              <a:rPr sz="2800" spc="210" dirty="0"/>
              <a:t>a</a:t>
            </a:r>
            <a:r>
              <a:rPr sz="2800" spc="-25" dirty="0"/>
              <a:t> </a:t>
            </a:r>
            <a:r>
              <a:rPr sz="2800" spc="225" dirty="0"/>
              <a:t>model</a:t>
            </a:r>
            <a:r>
              <a:rPr sz="2800" spc="-30" dirty="0"/>
              <a:t> </a:t>
            </a:r>
            <a:r>
              <a:rPr sz="2800" spc="185" dirty="0"/>
              <a:t>over</a:t>
            </a:r>
            <a:r>
              <a:rPr sz="2800" spc="-25" dirty="0"/>
              <a:t> </a:t>
            </a:r>
            <a:r>
              <a:rPr sz="2800" spc="160" dirty="0"/>
              <a:t>learns</a:t>
            </a:r>
            <a:r>
              <a:rPr sz="2800" spc="-30" dirty="0"/>
              <a:t> </a:t>
            </a:r>
            <a:r>
              <a:rPr sz="2800" spc="204" dirty="0"/>
              <a:t>patterns</a:t>
            </a:r>
            <a:r>
              <a:rPr sz="2800" spc="-25" dirty="0"/>
              <a:t> </a:t>
            </a:r>
            <a:r>
              <a:rPr sz="2800" spc="95" dirty="0"/>
              <a:t>in</a:t>
            </a:r>
            <a:r>
              <a:rPr sz="2800" spc="-30" dirty="0"/>
              <a:t> </a:t>
            </a:r>
            <a:r>
              <a:rPr sz="2800" spc="210" dirty="0"/>
              <a:t>a</a:t>
            </a:r>
            <a:r>
              <a:rPr sz="2800" spc="-25" dirty="0"/>
              <a:t> </a:t>
            </a:r>
            <a:r>
              <a:rPr sz="2800" spc="175" dirty="0"/>
              <a:t>particular</a:t>
            </a:r>
            <a:r>
              <a:rPr sz="2800" spc="-30" dirty="0"/>
              <a:t> </a:t>
            </a:r>
            <a:r>
              <a:rPr sz="2800" spc="229" dirty="0"/>
              <a:t>dataset</a:t>
            </a:r>
            <a:r>
              <a:rPr sz="2800" spc="-25" dirty="0"/>
              <a:t> </a:t>
            </a:r>
            <a:r>
              <a:rPr sz="2800" spc="210" dirty="0"/>
              <a:t>and</a:t>
            </a:r>
            <a:r>
              <a:rPr sz="2800" spc="-30" dirty="0"/>
              <a:t> </a:t>
            </a:r>
            <a:r>
              <a:rPr sz="2800" spc="130" dirty="0"/>
              <a:t>isn’t</a:t>
            </a:r>
            <a:r>
              <a:rPr sz="2800" spc="-25" dirty="0"/>
              <a:t> </a:t>
            </a:r>
            <a:r>
              <a:rPr sz="2800" spc="190" dirty="0"/>
              <a:t>able</a:t>
            </a:r>
            <a:r>
              <a:rPr sz="2800" spc="-30" dirty="0"/>
              <a:t> </a:t>
            </a:r>
            <a:r>
              <a:rPr sz="2800" spc="200" dirty="0"/>
              <a:t>to </a:t>
            </a:r>
            <a:r>
              <a:rPr sz="2800" spc="185" dirty="0"/>
              <a:t>generalise</a:t>
            </a:r>
            <a:r>
              <a:rPr sz="2800" spc="-30" dirty="0"/>
              <a:t> </a:t>
            </a:r>
            <a:r>
              <a:rPr sz="2800" spc="225" dirty="0"/>
              <a:t>to</a:t>
            </a:r>
            <a:r>
              <a:rPr sz="2800" spc="-30" dirty="0"/>
              <a:t> </a:t>
            </a:r>
            <a:r>
              <a:rPr sz="2800" spc="200" dirty="0"/>
              <a:t>unseen</a:t>
            </a:r>
            <a:r>
              <a:rPr sz="2800" spc="-25" dirty="0"/>
              <a:t> </a:t>
            </a:r>
            <a:r>
              <a:rPr sz="2800" spc="165" dirty="0"/>
              <a:t>data.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3871" y="3167432"/>
            <a:ext cx="15949930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student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Calibri"/>
                <a:cs typeface="Calibri"/>
              </a:rPr>
              <a:t>studies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Calibri"/>
                <a:cs typeface="Calibri"/>
              </a:rPr>
              <a:t>materials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35" dirty="0">
                <a:solidFill>
                  <a:srgbClr val="FFFFFF"/>
                </a:solidFill>
                <a:latin typeface="Calibri"/>
                <a:cs typeface="Calibri"/>
              </a:rPr>
              <a:t>too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hard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isn’t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perform 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75" dirty="0">
                <a:solidFill>
                  <a:srgbClr val="FFFFFF"/>
                </a:solidFill>
                <a:latin typeface="Calibri"/>
                <a:cs typeface="Calibri"/>
              </a:rPr>
              <a:t>Knal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Calibri"/>
                <a:cs typeface="Calibri"/>
              </a:rPr>
              <a:t>exam.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75" dirty="0">
                <a:solidFill>
                  <a:srgbClr val="FFFFFF"/>
                </a:solidFill>
                <a:latin typeface="Calibri"/>
                <a:cs typeface="Calibri"/>
              </a:rPr>
              <a:t>tries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practice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Calibri"/>
                <a:cs typeface="Calibri"/>
              </a:rPr>
              <a:t>workplace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Calibri"/>
                <a:cs typeface="Calibri"/>
              </a:rPr>
              <a:t>Knds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Calibri"/>
                <a:cs typeface="Calibri"/>
              </a:rPr>
              <a:t>nothing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6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real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world.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142" y="5017700"/>
            <a:ext cx="16761811" cy="4685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47461" y="9741146"/>
            <a:ext cx="26416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325" dirty="0">
                <a:solidFill>
                  <a:srgbClr val="FFFFFF"/>
                </a:solidFill>
                <a:latin typeface="Calibri"/>
                <a:cs typeface="Calibri"/>
              </a:rPr>
              <a:t>Under[tting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97741" y="9741146"/>
            <a:ext cx="23806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355" dirty="0">
                <a:solidFill>
                  <a:srgbClr val="FFFFFF"/>
                </a:solidFill>
                <a:latin typeface="Calibri"/>
                <a:cs typeface="Calibri"/>
              </a:rPr>
              <a:t>Over[tting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37963" y="9601727"/>
            <a:ext cx="2448560" cy="116967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210"/>
              </a:spcBef>
            </a:pPr>
            <a:r>
              <a:rPr sz="3450" b="1" spc="245" dirty="0">
                <a:solidFill>
                  <a:srgbClr val="FFFFFF"/>
                </a:solidFill>
                <a:latin typeface="Calibri"/>
                <a:cs typeface="Calibri"/>
              </a:rPr>
              <a:t>Balanced</a:t>
            </a:r>
            <a:endParaRPr sz="3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450" spc="145" dirty="0">
                <a:solidFill>
                  <a:srgbClr val="FFFFFF"/>
                </a:solidFill>
                <a:latin typeface="Calibri"/>
                <a:cs typeface="Calibri"/>
              </a:rPr>
              <a:t>(goldilocks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0" dirty="0">
                <a:solidFill>
                  <a:srgbClr val="FFFFFF"/>
                </a:solidFill>
                <a:latin typeface="Calibri"/>
                <a:cs typeface="Calibri"/>
              </a:rPr>
              <a:t>zone)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106" y="63790"/>
            <a:ext cx="1015555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5" dirty="0"/>
              <a:t>Improving</a:t>
            </a:r>
            <a:r>
              <a:rPr spc="-484" dirty="0"/>
              <a:t> </a:t>
            </a:r>
            <a:r>
              <a:rPr spc="720" dirty="0"/>
              <a:t>a</a:t>
            </a:r>
            <a:r>
              <a:rPr spc="-484" dirty="0"/>
              <a:t> </a:t>
            </a:r>
            <a:r>
              <a:rPr spc="56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4287" y="8715012"/>
            <a:ext cx="636714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275" dirty="0">
                <a:solidFill>
                  <a:srgbClr val="61D836"/>
                </a:solidFill>
                <a:latin typeface="Calibri"/>
                <a:cs typeface="Calibri"/>
              </a:rPr>
              <a:t>Change/add</a:t>
            </a:r>
            <a:r>
              <a:rPr sz="3050" spc="-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050" spc="204" dirty="0">
                <a:solidFill>
                  <a:srgbClr val="61D836"/>
                </a:solidFill>
                <a:latin typeface="Calibri"/>
                <a:cs typeface="Calibri"/>
              </a:rPr>
              <a:t>activation</a:t>
            </a:r>
            <a:r>
              <a:rPr sz="3050" spc="-20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050" spc="215" dirty="0">
                <a:solidFill>
                  <a:srgbClr val="61D836"/>
                </a:solidFill>
                <a:latin typeface="Calibri"/>
                <a:cs typeface="Calibri"/>
              </a:rPr>
              <a:t>functions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287" y="9217614"/>
            <a:ext cx="65144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320" dirty="0">
                <a:solidFill>
                  <a:srgbClr val="FAE232"/>
                </a:solidFill>
                <a:latin typeface="Calibri"/>
                <a:cs typeface="Calibri"/>
              </a:rPr>
              <a:t>Change</a:t>
            </a:r>
            <a:r>
              <a:rPr sz="3050" spc="-25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FAE232"/>
                </a:solidFill>
                <a:latin typeface="Calibri"/>
                <a:cs typeface="Calibri"/>
              </a:rPr>
              <a:t>the</a:t>
            </a:r>
            <a:r>
              <a:rPr sz="3050" spc="-20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050" spc="200" dirty="0">
                <a:solidFill>
                  <a:srgbClr val="FAE232"/>
                </a:solidFill>
                <a:latin typeface="Calibri"/>
                <a:cs typeface="Calibri"/>
              </a:rPr>
              <a:t>optimization</a:t>
            </a:r>
            <a:r>
              <a:rPr sz="3050" spc="-20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050" spc="215" dirty="0">
                <a:solidFill>
                  <a:srgbClr val="FAE232"/>
                </a:solidFill>
                <a:latin typeface="Calibri"/>
                <a:cs typeface="Calibri"/>
              </a:rPr>
              <a:t>function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287" y="9720217"/>
            <a:ext cx="486854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320" dirty="0">
                <a:solidFill>
                  <a:srgbClr val="FF644E"/>
                </a:solidFill>
                <a:latin typeface="Calibri"/>
                <a:cs typeface="Calibri"/>
              </a:rPr>
              <a:t>Change</a:t>
            </a:r>
            <a:r>
              <a:rPr sz="30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FF644E"/>
                </a:solidFill>
                <a:latin typeface="Calibri"/>
                <a:cs typeface="Calibri"/>
              </a:rPr>
              <a:t>the</a:t>
            </a:r>
            <a:r>
              <a:rPr sz="30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050" spc="185" dirty="0">
                <a:solidFill>
                  <a:srgbClr val="FF644E"/>
                </a:solidFill>
                <a:latin typeface="Calibri"/>
                <a:cs typeface="Calibri"/>
              </a:rPr>
              <a:t>learning</a:t>
            </a:r>
            <a:r>
              <a:rPr sz="30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050" spc="160" dirty="0">
                <a:solidFill>
                  <a:srgbClr val="FF644E"/>
                </a:solidFill>
                <a:latin typeface="Calibri"/>
                <a:cs typeface="Calibri"/>
              </a:rPr>
              <a:t>rate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287" y="10222820"/>
            <a:ext cx="344042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210" dirty="0">
                <a:solidFill>
                  <a:srgbClr val="EF5FA7"/>
                </a:solidFill>
                <a:latin typeface="Calibri"/>
                <a:cs typeface="Calibri"/>
              </a:rPr>
              <a:t>Fitting</a:t>
            </a:r>
            <a:r>
              <a:rPr sz="3050" spc="-25" dirty="0">
                <a:solidFill>
                  <a:srgbClr val="EF5FA7"/>
                </a:solidFill>
                <a:latin typeface="Calibri"/>
                <a:cs typeface="Calibri"/>
              </a:rPr>
              <a:t> </a:t>
            </a:r>
            <a:r>
              <a:rPr sz="3050" spc="200" dirty="0">
                <a:solidFill>
                  <a:srgbClr val="EF5FA7"/>
                </a:solidFill>
                <a:latin typeface="Calibri"/>
                <a:cs typeface="Calibri"/>
              </a:rPr>
              <a:t>for</a:t>
            </a:r>
            <a:r>
              <a:rPr sz="3050" spc="-25" dirty="0">
                <a:solidFill>
                  <a:srgbClr val="EF5FA7"/>
                </a:solidFill>
                <a:latin typeface="Calibri"/>
                <a:cs typeface="Calibri"/>
              </a:rPr>
              <a:t> </a:t>
            </a:r>
            <a:r>
              <a:rPr sz="3050" spc="200" dirty="0">
                <a:solidFill>
                  <a:srgbClr val="EF5FA7"/>
                </a:solidFill>
                <a:latin typeface="Calibri"/>
                <a:cs typeface="Calibri"/>
              </a:rPr>
              <a:t>longer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09276" y="1443418"/>
            <a:ext cx="3818254" cy="469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3675" b="1" baseline="-5668" dirty="0">
                <a:solidFill>
                  <a:srgbClr val="FFFFFF"/>
                </a:solidFill>
                <a:latin typeface="Arial"/>
                <a:cs typeface="Arial"/>
              </a:rPr>
              <a:t>(from</a:t>
            </a:r>
            <a:r>
              <a:rPr sz="3675" b="1" spc="-135" baseline="-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7" baseline="-340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-2267" dirty="0">
                <a:solidFill>
                  <a:srgbClr val="FFFFFF"/>
                </a:solidFill>
                <a:latin typeface="Arial"/>
                <a:cs typeface="Arial"/>
              </a:rPr>
              <a:t>model’s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perspective)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269" y="2138894"/>
            <a:ext cx="5989346" cy="40610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3487" y="6335171"/>
            <a:ext cx="9263380" cy="2402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80895">
              <a:lnSpc>
                <a:spcPct val="100000"/>
              </a:lnSpc>
              <a:spcBef>
                <a:spcPts val="120"/>
              </a:spcBef>
            </a:pPr>
            <a:r>
              <a:rPr sz="2450" spc="15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45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</a:pPr>
            <a:r>
              <a:rPr sz="3700" b="1" spc="395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37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275" dirty="0">
                <a:solidFill>
                  <a:srgbClr val="FFFFFF"/>
                </a:solidFill>
                <a:latin typeface="Calibri"/>
                <a:cs typeface="Calibri"/>
              </a:rPr>
              <a:t>ways</a:t>
            </a:r>
            <a:r>
              <a:rPr sz="37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30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7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240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37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2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7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35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37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220" dirty="0">
                <a:solidFill>
                  <a:srgbClr val="FFFFFF"/>
                </a:solidFill>
                <a:latin typeface="Calibri"/>
                <a:cs typeface="Calibri"/>
              </a:rPr>
              <a:t>model:</a:t>
            </a:r>
            <a:endParaRPr sz="3700">
              <a:latin typeface="Calibri"/>
              <a:cs typeface="Calibri"/>
            </a:endParaRPr>
          </a:p>
          <a:p>
            <a:pPr marL="407670" indent="-344170">
              <a:lnSpc>
                <a:spcPct val="100000"/>
              </a:lnSpc>
              <a:spcBef>
                <a:spcPts val="360"/>
              </a:spcBef>
              <a:buSzPct val="144262"/>
              <a:buChar char="•"/>
              <a:tabLst>
                <a:tab pos="407670" algn="l"/>
              </a:tabLst>
            </a:pPr>
            <a:r>
              <a:rPr sz="3050" spc="290" dirty="0">
                <a:solidFill>
                  <a:srgbClr val="00A2FF"/>
                </a:solidFill>
                <a:latin typeface="Calibri"/>
                <a:cs typeface="Calibri"/>
              </a:rPr>
              <a:t>Adding</a:t>
            </a:r>
            <a:r>
              <a:rPr sz="3050" spc="-40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050" spc="160" dirty="0">
                <a:solidFill>
                  <a:srgbClr val="00A2FF"/>
                </a:solidFill>
                <a:latin typeface="Calibri"/>
                <a:cs typeface="Calibri"/>
              </a:rPr>
              <a:t>layers</a:t>
            </a:r>
            <a:endParaRPr sz="3050">
              <a:latin typeface="Calibri"/>
              <a:cs typeface="Calibri"/>
            </a:endParaRPr>
          </a:p>
          <a:p>
            <a:pPr marL="407670" indent="-344170">
              <a:lnSpc>
                <a:spcPct val="100000"/>
              </a:lnSpc>
              <a:spcBef>
                <a:spcPts val="300"/>
              </a:spcBef>
              <a:buSzPct val="144262"/>
              <a:buChar char="•"/>
              <a:tabLst>
                <a:tab pos="407670" algn="l"/>
              </a:tabLst>
            </a:pPr>
            <a:r>
              <a:rPr sz="3050" spc="204" dirty="0">
                <a:solidFill>
                  <a:srgbClr val="16E7CF"/>
                </a:solidFill>
                <a:latin typeface="Calibri"/>
                <a:cs typeface="Calibri"/>
              </a:rPr>
              <a:t>Increase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16E7CF"/>
                </a:solidFill>
                <a:latin typeface="Calibri"/>
                <a:cs typeface="Calibri"/>
              </a:rPr>
              <a:t>the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16E7CF"/>
                </a:solidFill>
                <a:latin typeface="Calibri"/>
                <a:cs typeface="Calibri"/>
              </a:rPr>
              <a:t>number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45" dirty="0">
                <a:solidFill>
                  <a:srgbClr val="16E7CF"/>
                </a:solidFill>
                <a:latin typeface="Calibri"/>
                <a:cs typeface="Calibri"/>
              </a:rPr>
              <a:t>of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15" dirty="0">
                <a:solidFill>
                  <a:srgbClr val="16E7CF"/>
                </a:solidFill>
                <a:latin typeface="Calibri"/>
                <a:cs typeface="Calibri"/>
              </a:rPr>
              <a:t>hidden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170" dirty="0">
                <a:solidFill>
                  <a:srgbClr val="16E7CF"/>
                </a:solidFill>
                <a:latin typeface="Calibri"/>
                <a:cs typeface="Calibri"/>
              </a:rPr>
              <a:t>units</a:t>
            </a:r>
            <a:endParaRPr sz="30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224223" y="2209330"/>
            <a:ext cx="8388350" cy="6513830"/>
            <a:chOff x="11224223" y="2209330"/>
            <a:chExt cx="8388350" cy="65138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4223" y="2209330"/>
              <a:ext cx="8387953" cy="65136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54108" y="2959860"/>
              <a:ext cx="6328410" cy="2209165"/>
            </a:xfrm>
            <a:custGeom>
              <a:avLst/>
              <a:gdLst/>
              <a:ahLst/>
              <a:cxnLst/>
              <a:rect l="l" t="t" r="r" b="b"/>
              <a:pathLst>
                <a:path w="6328409" h="2209165">
                  <a:moveTo>
                    <a:pt x="0" y="0"/>
                  </a:moveTo>
                  <a:lnTo>
                    <a:pt x="6328045" y="0"/>
                  </a:lnTo>
                  <a:lnTo>
                    <a:pt x="6328045" y="2208658"/>
                  </a:lnTo>
                  <a:lnTo>
                    <a:pt x="0" y="22086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41218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63060" y="3285007"/>
              <a:ext cx="1477010" cy="294005"/>
            </a:xfrm>
            <a:custGeom>
              <a:avLst/>
              <a:gdLst/>
              <a:ahLst/>
              <a:cxnLst/>
              <a:rect l="l" t="t" r="r" b="b"/>
              <a:pathLst>
                <a:path w="1477009" h="294004">
                  <a:moveTo>
                    <a:pt x="0" y="0"/>
                  </a:moveTo>
                  <a:lnTo>
                    <a:pt x="1476765" y="0"/>
                  </a:lnTo>
                  <a:lnTo>
                    <a:pt x="1476765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405685" y="6402943"/>
              <a:ext cx="5857875" cy="294005"/>
            </a:xfrm>
            <a:custGeom>
              <a:avLst/>
              <a:gdLst/>
              <a:ahLst/>
              <a:cxnLst/>
              <a:rect l="l" t="t" r="r" b="b"/>
              <a:pathLst>
                <a:path w="5857875" h="294004">
                  <a:moveTo>
                    <a:pt x="0" y="0"/>
                  </a:moveTo>
                  <a:lnTo>
                    <a:pt x="5857619" y="0"/>
                  </a:lnTo>
                  <a:lnTo>
                    <a:pt x="5857619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706596" y="7696954"/>
              <a:ext cx="1791970" cy="294005"/>
            </a:xfrm>
            <a:custGeom>
              <a:avLst/>
              <a:gdLst/>
              <a:ahLst/>
              <a:cxnLst/>
              <a:rect l="l" t="t" r="r" b="b"/>
              <a:pathLst>
                <a:path w="1791969" h="294004">
                  <a:moveTo>
                    <a:pt x="0" y="0"/>
                  </a:moveTo>
                  <a:lnTo>
                    <a:pt x="1791823" y="0"/>
                  </a:lnTo>
                  <a:lnTo>
                    <a:pt x="179182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35712" y="6721707"/>
              <a:ext cx="1397635" cy="294005"/>
            </a:xfrm>
            <a:custGeom>
              <a:avLst/>
              <a:gdLst/>
              <a:ahLst/>
              <a:cxnLst/>
              <a:rect l="l" t="t" r="r" b="b"/>
              <a:pathLst>
                <a:path w="1397634" h="294004">
                  <a:moveTo>
                    <a:pt x="0" y="0"/>
                  </a:moveTo>
                  <a:lnTo>
                    <a:pt x="1397583" y="0"/>
                  </a:lnTo>
                  <a:lnTo>
                    <a:pt x="139758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66473" y="2965064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32488" y="4201764"/>
              <a:ext cx="662940" cy="294005"/>
            </a:xfrm>
            <a:custGeom>
              <a:avLst/>
              <a:gdLst/>
              <a:ahLst/>
              <a:cxnLst/>
              <a:rect l="l" t="t" r="r" b="b"/>
              <a:pathLst>
                <a:path w="662940" h="294004">
                  <a:moveTo>
                    <a:pt x="0" y="0"/>
                  </a:moveTo>
                  <a:lnTo>
                    <a:pt x="662346" y="0"/>
                  </a:lnTo>
                  <a:lnTo>
                    <a:pt x="662346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22017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05472" y="8841121"/>
            <a:ext cx="19900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10" dirty="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7133" y="9704302"/>
            <a:ext cx="40868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(because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alter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4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35041" y="10062407"/>
            <a:ext cx="42310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20" dirty="0">
                <a:solidFill>
                  <a:srgbClr val="FFFFFF"/>
                </a:solidFill>
                <a:latin typeface="Arial"/>
                <a:cs typeface="Arial"/>
              </a:rPr>
              <a:t>these,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they’re</a:t>
            </a:r>
            <a:r>
              <a:rPr sz="2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u="sng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hyper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parameters)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135838" y="3844491"/>
            <a:ext cx="3748404" cy="100965"/>
            <a:chOff x="7135838" y="3844491"/>
            <a:chExt cx="3748404" cy="100965"/>
          </a:xfrm>
        </p:grpSpPr>
        <p:sp>
          <p:nvSpPr>
            <p:cNvPr id="25" name="object 25"/>
            <p:cNvSpPr/>
            <p:nvPr/>
          </p:nvSpPr>
          <p:spPr>
            <a:xfrm>
              <a:off x="7135838" y="3894751"/>
              <a:ext cx="3658235" cy="0"/>
            </a:xfrm>
            <a:custGeom>
              <a:avLst/>
              <a:gdLst/>
              <a:ahLst/>
              <a:cxnLst/>
              <a:rect l="l" t="t" r="r" b="b"/>
              <a:pathLst>
                <a:path w="3658234">
                  <a:moveTo>
                    <a:pt x="0" y="0"/>
                  </a:moveTo>
                  <a:lnTo>
                    <a:pt x="3647638" y="0"/>
                  </a:lnTo>
                  <a:lnTo>
                    <a:pt x="365810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83472" y="384449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106" y="185385"/>
            <a:ext cx="1015555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5" dirty="0"/>
              <a:t>Improving</a:t>
            </a:r>
            <a:r>
              <a:rPr spc="-484" dirty="0"/>
              <a:t> </a:t>
            </a:r>
            <a:r>
              <a:rPr spc="720" dirty="0"/>
              <a:t>a</a:t>
            </a:r>
            <a:r>
              <a:rPr spc="-484" dirty="0"/>
              <a:t> </a:t>
            </a:r>
            <a:r>
              <a:rPr spc="56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67358" y="1552505"/>
            <a:ext cx="3395979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30"/>
              </a:lnSpc>
            </a:pPr>
            <a:r>
              <a:rPr sz="3675" b="1" baseline="-2267" dirty="0">
                <a:solidFill>
                  <a:srgbClr val="FFFFFF"/>
                </a:solidFill>
                <a:latin typeface="Arial"/>
                <a:cs typeface="Arial"/>
              </a:rPr>
              <a:t>(from</a:t>
            </a:r>
            <a:r>
              <a:rPr sz="3675" b="1" spc="-150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7" baseline="-113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42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1133" dirty="0">
                <a:solidFill>
                  <a:srgbClr val="FFFFFF"/>
                </a:solidFill>
                <a:latin typeface="Arial"/>
                <a:cs typeface="Arial"/>
              </a:rPr>
              <a:t>perspective)</a:t>
            </a:r>
            <a:endParaRPr sz="3675" baseline="1133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4374" y="2397832"/>
            <a:ext cx="18574385" cy="8014334"/>
            <a:chOff x="764374" y="2397832"/>
            <a:chExt cx="18574385" cy="8014334"/>
          </a:xfrm>
        </p:grpSpPr>
        <p:sp>
          <p:nvSpPr>
            <p:cNvPr id="5" name="object 5"/>
            <p:cNvSpPr/>
            <p:nvPr/>
          </p:nvSpPr>
          <p:spPr>
            <a:xfrm>
              <a:off x="764362" y="2397842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4000709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54"/>
                  </a:lnTo>
                  <a:lnTo>
                    <a:pt x="9287078" y="1602854"/>
                  </a:lnTo>
                  <a:lnTo>
                    <a:pt x="18574144" y="1602854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5603563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7206430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4362" y="8809297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05651" y="2585064"/>
            <a:ext cx="580453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0580" marR="5080" indent="-818515">
              <a:lnSpc>
                <a:spcPct val="107500"/>
              </a:lnSpc>
              <a:spcBef>
                <a:spcPts val="100"/>
              </a:spcBef>
            </a:pPr>
            <a:r>
              <a:rPr sz="3450" b="1" spc="235" dirty="0">
                <a:latin typeface="Calibri"/>
                <a:cs typeface="Calibri"/>
              </a:rPr>
              <a:t>Method</a:t>
            </a:r>
            <a:r>
              <a:rPr sz="3450" b="1" spc="-60" dirty="0">
                <a:latin typeface="Calibri"/>
                <a:cs typeface="Calibri"/>
              </a:rPr>
              <a:t> </a:t>
            </a:r>
            <a:r>
              <a:rPr sz="3450" b="1" spc="285" dirty="0">
                <a:latin typeface="Calibri"/>
                <a:cs typeface="Calibri"/>
              </a:rPr>
              <a:t>to</a:t>
            </a:r>
            <a:r>
              <a:rPr sz="3450" b="1" spc="-50" dirty="0">
                <a:latin typeface="Calibri"/>
                <a:cs typeface="Calibri"/>
              </a:rPr>
              <a:t> </a:t>
            </a:r>
            <a:r>
              <a:rPr sz="3450" b="1" spc="220" dirty="0">
                <a:latin typeface="Calibri"/>
                <a:cs typeface="Calibri"/>
              </a:rPr>
              <a:t>improve</a:t>
            </a:r>
            <a:r>
              <a:rPr sz="3450" b="1" spc="-50" dirty="0">
                <a:latin typeface="Calibri"/>
                <a:cs typeface="Calibri"/>
              </a:rPr>
              <a:t> </a:t>
            </a:r>
            <a:r>
              <a:rPr sz="3450" b="1" spc="235" dirty="0">
                <a:latin typeface="Calibri"/>
                <a:cs typeface="Calibri"/>
              </a:rPr>
              <a:t>a</a:t>
            </a:r>
            <a:r>
              <a:rPr sz="3450" b="1" spc="-50" dirty="0">
                <a:latin typeface="Calibri"/>
                <a:cs typeface="Calibri"/>
              </a:rPr>
              <a:t> </a:t>
            </a:r>
            <a:r>
              <a:rPr sz="3450" b="1" spc="245" dirty="0">
                <a:latin typeface="Calibri"/>
                <a:cs typeface="Calibri"/>
              </a:rPr>
              <a:t>model </a:t>
            </a:r>
            <a:r>
              <a:rPr sz="3450" b="1" spc="270" dirty="0">
                <a:latin typeface="Calibri"/>
                <a:cs typeface="Calibri"/>
              </a:rPr>
              <a:t>(reduce</a:t>
            </a:r>
            <a:r>
              <a:rPr sz="3450" b="1" spc="-45" dirty="0">
                <a:latin typeface="Calibri"/>
                <a:cs typeface="Calibri"/>
              </a:rPr>
              <a:t> </a:t>
            </a:r>
            <a:r>
              <a:rPr sz="3450" b="1" spc="305" dirty="0">
                <a:latin typeface="Calibri"/>
                <a:cs typeface="Calibri"/>
              </a:rPr>
              <a:t>over[tting)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12393" y="2905472"/>
            <a:ext cx="35655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295" dirty="0">
                <a:latin typeface="Calibri"/>
                <a:cs typeface="Calibri"/>
              </a:rPr>
              <a:t>What</a:t>
            </a:r>
            <a:r>
              <a:rPr sz="3450" b="1" spc="-55" dirty="0">
                <a:latin typeface="Calibri"/>
                <a:cs typeface="Calibri"/>
              </a:rPr>
              <a:t> </a:t>
            </a:r>
            <a:r>
              <a:rPr sz="3450" b="1" spc="325" dirty="0">
                <a:latin typeface="Calibri"/>
                <a:cs typeface="Calibri"/>
              </a:rPr>
              <a:t>does</a:t>
            </a:r>
            <a:r>
              <a:rPr sz="3450" b="1" spc="-55" dirty="0">
                <a:latin typeface="Calibri"/>
                <a:cs typeface="Calibri"/>
              </a:rPr>
              <a:t> </a:t>
            </a:r>
            <a:r>
              <a:rPr sz="3450" b="1" spc="160" dirty="0">
                <a:latin typeface="Calibri"/>
                <a:cs typeface="Calibri"/>
              </a:rPr>
              <a:t>it</a:t>
            </a:r>
            <a:r>
              <a:rPr sz="3450" b="1" spc="-50" dirty="0">
                <a:latin typeface="Calibri"/>
                <a:cs typeface="Calibri"/>
              </a:rPr>
              <a:t> </a:t>
            </a:r>
            <a:r>
              <a:rPr sz="3450" b="1" spc="225" dirty="0">
                <a:latin typeface="Calibri"/>
                <a:cs typeface="Calibri"/>
              </a:rPr>
              <a:t>do?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2664" y="4587036"/>
            <a:ext cx="14909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85" dirty="0">
                <a:latin typeface="Calibri"/>
                <a:cs typeface="Calibri"/>
              </a:rPr>
              <a:t>More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70160" y="4252407"/>
            <a:ext cx="9050020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Gives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more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chance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patterns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between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samples (e.g.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performing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poorly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images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pizza,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show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it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more </a:t>
            </a:r>
            <a:r>
              <a:rPr sz="2300" dirty="0">
                <a:latin typeface="Arial"/>
                <a:cs typeface="Arial"/>
              </a:rPr>
              <a:t>images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pizza).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97501" y="6189900"/>
            <a:ext cx="28213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80" dirty="0">
                <a:latin typeface="Calibri"/>
                <a:cs typeface="Calibri"/>
              </a:rPr>
              <a:t>Data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augmentation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72652" y="5677267"/>
            <a:ext cx="9044940" cy="14452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Increase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diversity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training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dataset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without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collecting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more </a:t>
            </a:r>
            <a:r>
              <a:rPr sz="2300" dirty="0">
                <a:latin typeface="Arial"/>
                <a:cs typeface="Arial"/>
              </a:rPr>
              <a:t>data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(e.g.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take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photos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pizza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randomly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rotate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30°).</a:t>
            </a:r>
            <a:endParaRPr sz="2300">
              <a:latin typeface="Arial"/>
              <a:cs typeface="Arial"/>
            </a:endParaRPr>
          </a:p>
          <a:p>
            <a:pPr marL="419734" marR="412115" algn="ctr">
              <a:lnSpc>
                <a:spcPct val="101600"/>
              </a:lnSpc>
            </a:pPr>
            <a:r>
              <a:rPr sz="2300" dirty="0">
                <a:latin typeface="Arial"/>
                <a:cs typeface="Arial"/>
              </a:rPr>
              <a:t>Increased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diversity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forces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more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generalisation patterns.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3609" y="7792763"/>
            <a:ext cx="1668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0" dirty="0">
                <a:latin typeface="Calibri"/>
                <a:cs typeface="Calibri"/>
              </a:rPr>
              <a:t>Better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2101" y="7458136"/>
            <a:ext cx="8606155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Not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all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samples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are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created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equally.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Removing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poor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samples </a:t>
            </a:r>
            <a:r>
              <a:rPr sz="2300" dirty="0">
                <a:latin typeface="Arial"/>
                <a:cs typeface="Arial"/>
              </a:rPr>
              <a:t>from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or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adding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better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samples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dataset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can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improve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your </a:t>
            </a:r>
            <a:r>
              <a:rPr sz="2300" dirty="0">
                <a:latin typeface="Arial"/>
                <a:cs typeface="Arial"/>
              </a:rPr>
              <a:t>model’s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performance.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01378" y="9395628"/>
            <a:ext cx="30130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0" dirty="0">
                <a:latin typeface="Calibri"/>
                <a:cs typeface="Calibri"/>
              </a:rPr>
              <a:t>Use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30" dirty="0">
                <a:latin typeface="Calibri"/>
                <a:cs typeface="Calibri"/>
              </a:rPr>
              <a:t>transfer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10" dirty="0">
                <a:latin typeface="Calibri"/>
                <a:cs typeface="Calibri"/>
              </a:rPr>
              <a:t>learning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52862" y="9061000"/>
            <a:ext cx="9084310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spc="-75" dirty="0">
                <a:latin typeface="Arial"/>
                <a:cs typeface="Arial"/>
              </a:rPr>
              <a:t>Take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model’s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pre-learned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patterns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from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problem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tweak </a:t>
            </a:r>
            <a:r>
              <a:rPr sz="2300" dirty="0">
                <a:latin typeface="Arial"/>
                <a:cs typeface="Arial"/>
              </a:rPr>
              <a:t>them</a:t>
            </a:r>
            <a:r>
              <a:rPr sz="2300" spc="65" dirty="0">
                <a:latin typeface="Arial"/>
                <a:cs typeface="Arial"/>
              </a:rPr>
              <a:t> to </a:t>
            </a:r>
            <a:r>
              <a:rPr sz="2300" dirty="0">
                <a:latin typeface="Arial"/>
                <a:cs typeface="Arial"/>
              </a:rPr>
              <a:t>suit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own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problem.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example,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take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trained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on </a:t>
            </a:r>
            <a:r>
              <a:rPr sz="2300" dirty="0">
                <a:latin typeface="Arial"/>
                <a:cs typeface="Arial"/>
              </a:rPr>
              <a:t>pictures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cars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recognise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pictures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trucks.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7923" rIns="0" bIns="0" rtlCol="0">
            <a:spAutoFit/>
          </a:bodyPr>
          <a:lstStyle/>
          <a:p>
            <a:pPr marL="1938020">
              <a:lnSpc>
                <a:spcPct val="100000"/>
              </a:lnSpc>
              <a:spcBef>
                <a:spcPts val="130"/>
              </a:spcBef>
            </a:pPr>
            <a:r>
              <a:rPr spc="675" dirty="0"/>
              <a:t>What</a:t>
            </a:r>
            <a:r>
              <a:rPr spc="-490" dirty="0"/>
              <a:t> </a:t>
            </a:r>
            <a:r>
              <a:rPr spc="370" dirty="0"/>
              <a:t>is</a:t>
            </a:r>
            <a:r>
              <a:rPr spc="-484" dirty="0"/>
              <a:t> </a:t>
            </a:r>
            <a:r>
              <a:rPr spc="620" dirty="0"/>
              <a:t>data</a:t>
            </a:r>
            <a:r>
              <a:rPr spc="-484" dirty="0"/>
              <a:t> </a:t>
            </a:r>
            <a:r>
              <a:rPr spc="515" dirty="0"/>
              <a:t>augmentation?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939" y="3942419"/>
            <a:ext cx="3664809" cy="36648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3521" y="7896590"/>
            <a:ext cx="16776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200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endParaRPr sz="34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2743" y="3942419"/>
            <a:ext cx="3664809" cy="36648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44846" y="7896590"/>
            <a:ext cx="14408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229" dirty="0">
                <a:solidFill>
                  <a:srgbClr val="FFFFFF"/>
                </a:solidFill>
                <a:latin typeface="Calibri"/>
                <a:cs typeface="Calibri"/>
              </a:rPr>
              <a:t>Rotate</a:t>
            </a:r>
            <a:endParaRPr sz="34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6546" y="3942419"/>
            <a:ext cx="3664809" cy="36648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25560" y="7896590"/>
            <a:ext cx="102679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24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endParaRPr sz="34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80345" y="3942419"/>
            <a:ext cx="3664809" cy="36648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980184" y="7896590"/>
            <a:ext cx="12655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365" dirty="0">
                <a:solidFill>
                  <a:srgbClr val="FFFFFF"/>
                </a:solidFill>
                <a:latin typeface="Calibri"/>
                <a:cs typeface="Calibri"/>
              </a:rPr>
              <a:t>Zoom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5688" y="2811172"/>
            <a:ext cx="11572875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Looking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40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305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lang="cs-CZ" sz="3200" spc="30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200" spc="305" dirty="0" err="1">
                <a:solidFill>
                  <a:srgbClr val="FFFFFF"/>
                </a:solidFill>
                <a:latin typeface="Calibri"/>
                <a:cs typeface="Calibri"/>
              </a:rPr>
              <a:t>erent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Calibri"/>
                <a:cs typeface="Calibri"/>
              </a:rPr>
              <a:t>perspective(s)</a:t>
            </a:r>
            <a:r>
              <a:rPr lang="cs-CZ" sz="3200" spc="14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3200" spc="14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105" y="10699800"/>
            <a:ext cx="186924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7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300" b="1" spc="70" dirty="0">
                <a:solidFill>
                  <a:srgbClr val="FFFFFF"/>
                </a:solidFill>
                <a:latin typeface="Calibri"/>
                <a:cs typeface="Calibri"/>
              </a:rPr>
              <a:t>Note:</a:t>
            </a:r>
            <a:r>
              <a:rPr sz="23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5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215" dirty="0">
                <a:solidFill>
                  <a:srgbClr val="FFFFFF"/>
                </a:solidFill>
                <a:latin typeface="Calibri"/>
                <a:cs typeface="Calibri"/>
              </a:rPr>
              <a:t>di;erent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kinds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augmentation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Calibri"/>
                <a:cs typeface="Calibri"/>
              </a:rPr>
              <a:t>as,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cropping,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Calibri"/>
                <a:cs typeface="Calibri"/>
              </a:rPr>
              <a:t>replacing,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Calibri"/>
                <a:cs typeface="Calibri"/>
              </a:rPr>
              <a:t>shearing.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slide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demonstrates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few.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13" y="104008"/>
            <a:ext cx="17261840" cy="272732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6889750" marR="5080" indent="-6877684">
              <a:lnSpc>
                <a:spcPts val="9890"/>
              </a:lnSpc>
              <a:spcBef>
                <a:spcPts val="1670"/>
              </a:spcBef>
            </a:pPr>
            <a:r>
              <a:rPr spc="775" dirty="0"/>
              <a:t>The</a:t>
            </a:r>
            <a:r>
              <a:rPr spc="-480" dirty="0"/>
              <a:t> </a:t>
            </a:r>
            <a:r>
              <a:rPr spc="585" dirty="0"/>
              <a:t>machine</a:t>
            </a:r>
            <a:r>
              <a:rPr spc="-480" dirty="0"/>
              <a:t> </a:t>
            </a:r>
            <a:r>
              <a:rPr spc="415" dirty="0"/>
              <a:t>learning</a:t>
            </a:r>
            <a:r>
              <a:rPr spc="-480" dirty="0"/>
              <a:t> </a:t>
            </a:r>
            <a:r>
              <a:rPr spc="385" dirty="0"/>
              <a:t>explorer’s </a:t>
            </a:r>
            <a:r>
              <a:rPr spc="660" dirty="0"/>
              <a:t>motto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93808" y="4894516"/>
            <a:ext cx="1377950" cy="1276350"/>
            <a:chOff x="7793808" y="4894516"/>
            <a:chExt cx="1377950" cy="1276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0310" y="4894516"/>
              <a:ext cx="931424" cy="931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7465" y="5320731"/>
              <a:ext cx="614180" cy="6141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3808" y="5556298"/>
              <a:ext cx="614180" cy="6141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936882" y="3068115"/>
            <a:ext cx="13597890" cy="2663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90" dirty="0">
                <a:solidFill>
                  <a:srgbClr val="FFFFFF"/>
                </a:solidFill>
                <a:latin typeface="Calibri"/>
                <a:cs typeface="Calibri"/>
              </a:rPr>
              <a:t>“Visualize,</a:t>
            </a:r>
            <a:r>
              <a:rPr sz="8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90" dirty="0">
                <a:solidFill>
                  <a:srgbClr val="FFFFFF"/>
                </a:solidFill>
                <a:latin typeface="Calibri"/>
                <a:cs typeface="Calibri"/>
              </a:rPr>
              <a:t>visualize,</a:t>
            </a:r>
            <a:r>
              <a:rPr sz="8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70" dirty="0">
                <a:solidFill>
                  <a:srgbClr val="FFFFFF"/>
                </a:solidFill>
                <a:latin typeface="Calibri"/>
                <a:cs typeface="Calibri"/>
              </a:rPr>
              <a:t>visualize”</a:t>
            </a:r>
            <a:endParaRPr sz="8250">
              <a:latin typeface="Calibri"/>
              <a:cs typeface="Calibri"/>
            </a:endParaRPr>
          </a:p>
          <a:p>
            <a:pPr marL="2365375" algn="ctr">
              <a:lnSpc>
                <a:spcPct val="100000"/>
              </a:lnSpc>
              <a:spcBef>
                <a:spcPts val="6915"/>
              </a:spcBef>
            </a:pPr>
            <a:r>
              <a:rPr sz="3300" b="1" spc="19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3808" y="6269057"/>
            <a:ext cx="1377836" cy="13778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02402" y="6674442"/>
            <a:ext cx="12242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1998" y="7856104"/>
            <a:ext cx="2141457" cy="137783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468038" y="10087815"/>
            <a:ext cx="862330" cy="574040"/>
            <a:chOff x="8468038" y="10087815"/>
            <a:chExt cx="862330" cy="57404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38" y="10128685"/>
              <a:ext cx="798102" cy="5331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92812" y="10087815"/>
              <a:ext cx="137498" cy="13749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635141" y="9443150"/>
            <a:ext cx="1645920" cy="1276350"/>
            <a:chOff x="7635141" y="9443150"/>
            <a:chExt cx="1645920" cy="127635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141" y="9493807"/>
              <a:ext cx="777616" cy="5179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0075" y="10071364"/>
              <a:ext cx="647748" cy="6477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9275" y="9476898"/>
              <a:ext cx="735628" cy="5517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3025" y="9443150"/>
              <a:ext cx="137498" cy="1374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8232" y="10022237"/>
              <a:ext cx="137498" cy="1374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3810" y="9443150"/>
              <a:ext cx="137498" cy="13749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810690" y="8268280"/>
            <a:ext cx="2207895" cy="2122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95"/>
              </a:spcBef>
            </a:pPr>
            <a:r>
              <a:rPr sz="3300" b="1" spc="10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3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300" b="1" spc="135" dirty="0">
                <a:solidFill>
                  <a:srgbClr val="FFFFFF"/>
                </a:solidFill>
                <a:latin typeface="Calibri"/>
                <a:cs typeface="Calibri"/>
              </a:rPr>
              <a:t>Predictions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61185" y="6865629"/>
            <a:ext cx="4991100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43815" marR="5080" indent="-31750">
              <a:lnSpc>
                <a:spcPts val="3710"/>
              </a:lnSpc>
              <a:spcBef>
                <a:spcPts val="345"/>
              </a:spcBef>
            </a:pPr>
            <a:r>
              <a:rPr sz="3200" spc="65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315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idea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Calibri"/>
                <a:cs typeface="Calibri"/>
              </a:rPr>
              <a:t>visualize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4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4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Calibri"/>
                <a:cs typeface="Calibri"/>
              </a:rPr>
              <a:t>possible.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762165" y="5873305"/>
            <a:ext cx="2140585" cy="3547110"/>
            <a:chOff x="11762165" y="5873305"/>
            <a:chExt cx="2140585" cy="3547110"/>
          </a:xfrm>
        </p:grpSpPr>
        <p:sp>
          <p:nvSpPr>
            <p:cNvPr id="24" name="object 24"/>
            <p:cNvSpPr/>
            <p:nvPr/>
          </p:nvSpPr>
          <p:spPr>
            <a:xfrm>
              <a:off x="11835851" y="5925068"/>
              <a:ext cx="2056130" cy="1444625"/>
            </a:xfrm>
            <a:custGeom>
              <a:avLst/>
              <a:gdLst/>
              <a:ahLst/>
              <a:cxnLst/>
              <a:rect l="l" t="t" r="r" b="b"/>
              <a:pathLst>
                <a:path w="2056130" h="1444625">
                  <a:moveTo>
                    <a:pt x="0" y="0"/>
                  </a:moveTo>
                  <a:lnTo>
                    <a:pt x="8568" y="6018"/>
                  </a:lnTo>
                  <a:lnTo>
                    <a:pt x="2055811" y="144419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762165" y="5873305"/>
              <a:ext cx="111760" cy="99060"/>
            </a:xfrm>
            <a:custGeom>
              <a:avLst/>
              <a:gdLst/>
              <a:ahLst/>
              <a:cxnLst/>
              <a:rect l="l" t="t" r="r" b="b"/>
              <a:pathLst>
                <a:path w="111759" h="99060">
                  <a:moveTo>
                    <a:pt x="0" y="0"/>
                  </a:moveTo>
                  <a:lnTo>
                    <a:pt x="53359" y="98909"/>
                  </a:lnTo>
                  <a:lnTo>
                    <a:pt x="111137" y="16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006834" y="7075669"/>
              <a:ext cx="1885314" cy="294005"/>
            </a:xfrm>
            <a:custGeom>
              <a:avLst/>
              <a:gdLst/>
              <a:ahLst/>
              <a:cxnLst/>
              <a:rect l="l" t="t" r="r" b="b"/>
              <a:pathLst>
                <a:path w="1885315" h="294004">
                  <a:moveTo>
                    <a:pt x="0" y="0"/>
                  </a:moveTo>
                  <a:lnTo>
                    <a:pt x="10346" y="1611"/>
                  </a:lnTo>
                  <a:lnTo>
                    <a:pt x="1884819" y="29359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917857" y="702761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107064" y="0"/>
                  </a:moveTo>
                  <a:lnTo>
                    <a:pt x="0" y="34191"/>
                  </a:lnTo>
                  <a:lnTo>
                    <a:pt x="91588" y="99323"/>
                  </a:lnTo>
                  <a:lnTo>
                    <a:pt x="107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60920" y="7369265"/>
              <a:ext cx="1731010" cy="1014094"/>
            </a:xfrm>
            <a:custGeom>
              <a:avLst/>
              <a:gdLst/>
              <a:ahLst/>
              <a:cxnLst/>
              <a:rect l="l" t="t" r="r" b="b"/>
              <a:pathLst>
                <a:path w="1731009" h="1014095">
                  <a:moveTo>
                    <a:pt x="0" y="1013518"/>
                  </a:moveTo>
                  <a:lnTo>
                    <a:pt x="9035" y="1008227"/>
                  </a:lnTo>
                  <a:lnTo>
                    <a:pt x="173073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83213" y="8334122"/>
              <a:ext cx="112395" cy="94615"/>
            </a:xfrm>
            <a:custGeom>
              <a:avLst/>
              <a:gdLst/>
              <a:ahLst/>
              <a:cxnLst/>
              <a:rect l="l" t="t" r="r" b="b"/>
              <a:pathLst>
                <a:path w="112395" h="94615">
                  <a:moveTo>
                    <a:pt x="61348" y="0"/>
                  </a:moveTo>
                  <a:lnTo>
                    <a:pt x="0" y="94165"/>
                  </a:lnTo>
                  <a:lnTo>
                    <a:pt x="112143" y="86741"/>
                  </a:lnTo>
                  <a:lnTo>
                    <a:pt x="61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43382" y="7369265"/>
              <a:ext cx="1648460" cy="1981835"/>
            </a:xfrm>
            <a:custGeom>
              <a:avLst/>
              <a:gdLst/>
              <a:ahLst/>
              <a:cxnLst/>
              <a:rect l="l" t="t" r="r" b="b"/>
              <a:pathLst>
                <a:path w="1648459" h="1981834">
                  <a:moveTo>
                    <a:pt x="0" y="1981553"/>
                  </a:moveTo>
                  <a:lnTo>
                    <a:pt x="6696" y="1973503"/>
                  </a:lnTo>
                  <a:lnTo>
                    <a:pt x="164827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185796" y="9310627"/>
              <a:ext cx="103505" cy="109855"/>
            </a:xfrm>
            <a:custGeom>
              <a:avLst/>
              <a:gdLst/>
              <a:ahLst/>
              <a:cxnLst/>
              <a:rect l="l" t="t" r="r" b="b"/>
              <a:pathLst>
                <a:path w="103504" h="109854">
                  <a:moveTo>
                    <a:pt x="25643" y="0"/>
                  </a:moveTo>
                  <a:lnTo>
                    <a:pt x="0" y="109421"/>
                  </a:lnTo>
                  <a:lnTo>
                    <a:pt x="102918" y="64282"/>
                  </a:lnTo>
                  <a:lnTo>
                    <a:pt x="256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4507210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spc="545" dirty="0"/>
              <a:t>“What</a:t>
            </a:r>
            <a:r>
              <a:rPr spc="-495" dirty="0"/>
              <a:t> </a:t>
            </a:r>
            <a:r>
              <a:rPr spc="370" dirty="0"/>
              <a:t>is</a:t>
            </a:r>
            <a:r>
              <a:rPr spc="-490" dirty="0"/>
              <a:t> </a:t>
            </a:r>
            <a:r>
              <a:rPr spc="720" dirty="0"/>
              <a:t>a</a:t>
            </a:r>
            <a:r>
              <a:rPr spc="-495" dirty="0"/>
              <a:t> </a:t>
            </a:r>
            <a:r>
              <a:rPr spc="660" dirty="0"/>
              <a:t>computer</a:t>
            </a:r>
            <a:r>
              <a:rPr spc="-490" dirty="0"/>
              <a:t> </a:t>
            </a:r>
            <a:r>
              <a:rPr spc="355" dirty="0"/>
              <a:t>vision </a:t>
            </a:r>
            <a:r>
              <a:rPr spc="450" dirty="0"/>
              <a:t>problem?”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9364" y="5269643"/>
            <a:ext cx="39173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20" dirty="0">
                <a:solidFill>
                  <a:srgbClr val="FFFFFF"/>
                </a:solidFill>
                <a:latin typeface="Calibri"/>
                <a:cs typeface="Calibri"/>
              </a:rPr>
              <a:t>classiKcation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4401" y="7349239"/>
            <a:ext cx="2513012" cy="1884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1727" y="7349239"/>
            <a:ext cx="2513012" cy="1884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052" y="7354148"/>
            <a:ext cx="2513012" cy="18749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87122" y="9403952"/>
            <a:ext cx="46323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3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20" dirty="0" err="1">
                <a:solidFill>
                  <a:srgbClr val="FFFFFF"/>
                </a:solidFill>
                <a:latin typeface="Calibri"/>
                <a:cs typeface="Calibri"/>
              </a:rPr>
              <a:t>classi</a:t>
            </a:r>
            <a:r>
              <a:rPr lang="cs-CZ" sz="3300" spc="220" dirty="0" err="1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3300" spc="220" dirty="0">
                <a:solidFill>
                  <a:srgbClr val="FFFFFF"/>
                </a:solidFill>
                <a:latin typeface="Calibri"/>
                <a:cs typeface="Calibri"/>
              </a:rPr>
              <a:t>cation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5739" y="6659749"/>
            <a:ext cx="665416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60" dirty="0">
                <a:solidFill>
                  <a:srgbClr val="16E7CF"/>
                </a:solidFill>
                <a:latin typeface="Calibri"/>
                <a:cs typeface="Calibri"/>
              </a:rPr>
              <a:t>“Is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3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90" dirty="0">
                <a:solidFill>
                  <a:srgbClr val="16E7CF"/>
                </a:solidFill>
                <a:latin typeface="Calibri"/>
                <a:cs typeface="Calibri"/>
              </a:rPr>
              <a:t>a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10" dirty="0">
                <a:solidFill>
                  <a:srgbClr val="16E7CF"/>
                </a:solidFill>
                <a:latin typeface="Calibri"/>
                <a:cs typeface="Calibri"/>
              </a:rPr>
              <a:t>photo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16E7CF"/>
                </a:solidFill>
                <a:latin typeface="Calibri"/>
                <a:cs typeface="Calibri"/>
              </a:rPr>
              <a:t>of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05" dirty="0">
                <a:solidFill>
                  <a:srgbClr val="16E7CF"/>
                </a:solidFill>
                <a:latin typeface="Calibri"/>
                <a:cs typeface="Calibri"/>
              </a:rPr>
              <a:t>sushi,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16E7CF"/>
                </a:solidFill>
                <a:latin typeface="Calibri"/>
                <a:cs typeface="Calibri"/>
              </a:rPr>
              <a:t>steak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0" dirty="0">
                <a:solidFill>
                  <a:srgbClr val="16E7CF"/>
                </a:solidFill>
                <a:latin typeface="Calibri"/>
                <a:cs typeface="Calibri"/>
              </a:rPr>
              <a:t>or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50" dirty="0">
                <a:solidFill>
                  <a:srgbClr val="16E7CF"/>
                </a:solidFill>
                <a:latin typeface="Calibri"/>
                <a:cs typeface="Calibri"/>
              </a:rPr>
              <a:t>pizza?”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21360000">
            <a:off x="5320843" y="5780089"/>
            <a:ext cx="305026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9"/>
              </a:lnSpc>
            </a:pPr>
            <a:r>
              <a:rPr sz="3675" b="1" spc="-202" baseline="-4535" dirty="0">
                <a:solidFill>
                  <a:srgbClr val="FFFFFF"/>
                </a:solidFill>
                <a:latin typeface="Arial"/>
                <a:cs typeface="Arial"/>
              </a:rPr>
              <a:t>(one</a:t>
            </a:r>
            <a:r>
              <a:rPr sz="3675" b="1" spc="-75" baseline="-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2267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3675" b="1" spc="-67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29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97" baseline="1133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3675" baseline="11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1222887" y="10109449"/>
            <a:ext cx="32790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3675" b="1" spc="-195" baseline="2267" dirty="0">
                <a:solidFill>
                  <a:srgbClr val="FFFFFF"/>
                </a:solidFill>
                <a:latin typeface="Arial"/>
                <a:cs typeface="Arial"/>
              </a:rPr>
              <a:t>(more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4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1133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3675" b="1" spc="-75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35" baseline="-2267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2251692" y="10462538"/>
            <a:ext cx="12025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874476" y="2199759"/>
            <a:ext cx="4133850" cy="2911475"/>
            <a:chOff x="12874476" y="2199759"/>
            <a:chExt cx="4133850" cy="291147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4476" y="2199759"/>
              <a:ext cx="4133561" cy="29113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583743" y="3141372"/>
              <a:ext cx="2580005" cy="1028065"/>
            </a:xfrm>
            <a:custGeom>
              <a:avLst/>
              <a:gdLst/>
              <a:ahLst/>
              <a:cxnLst/>
              <a:rect l="l" t="t" r="r" b="b"/>
              <a:pathLst>
                <a:path w="2580005" h="1028064">
                  <a:moveTo>
                    <a:pt x="0" y="0"/>
                  </a:moveTo>
                  <a:lnTo>
                    <a:pt x="2579690" y="0"/>
                  </a:lnTo>
                  <a:lnTo>
                    <a:pt x="2579690" y="1027957"/>
                  </a:lnTo>
                  <a:lnTo>
                    <a:pt x="0" y="1027957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73089" y="2137657"/>
            <a:ext cx="2276629" cy="30355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76702" y="2137657"/>
            <a:ext cx="2276629" cy="303550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419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285"/>
              </a:spcBef>
            </a:pPr>
            <a:r>
              <a:rPr spc="610" dirty="0"/>
              <a:t>Example</a:t>
            </a:r>
            <a:r>
              <a:rPr spc="-484" dirty="0"/>
              <a:t> </a:t>
            </a:r>
            <a:r>
              <a:rPr spc="660" dirty="0"/>
              <a:t>computer</a:t>
            </a:r>
            <a:r>
              <a:rPr spc="-480" dirty="0"/>
              <a:t> </a:t>
            </a:r>
            <a:r>
              <a:rPr spc="395" dirty="0"/>
              <a:t>vision</a:t>
            </a:r>
            <a:r>
              <a:rPr spc="-480" dirty="0"/>
              <a:t> </a:t>
            </a:r>
            <a:r>
              <a:rPr spc="509" dirty="0"/>
              <a:t>problems</a:t>
            </a:r>
          </a:p>
          <a:p>
            <a:pPr marL="1392555">
              <a:lnSpc>
                <a:spcPct val="100000"/>
              </a:lnSpc>
              <a:spcBef>
                <a:spcPts val="1305"/>
              </a:spcBef>
              <a:tabLst>
                <a:tab pos="11301095" algn="l"/>
              </a:tabLst>
            </a:pPr>
            <a:r>
              <a:rPr sz="2850" spc="60" dirty="0">
                <a:solidFill>
                  <a:srgbClr val="16E7CF"/>
                </a:solidFill>
              </a:rPr>
              <a:t>“Is</a:t>
            </a:r>
            <a:r>
              <a:rPr sz="2850" spc="-15" dirty="0">
                <a:solidFill>
                  <a:srgbClr val="16E7CF"/>
                </a:solidFill>
              </a:rPr>
              <a:t> </a:t>
            </a:r>
            <a:r>
              <a:rPr sz="2850" spc="135" dirty="0">
                <a:solidFill>
                  <a:srgbClr val="16E7CF"/>
                </a:solidFill>
              </a:rPr>
              <a:t>this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190" dirty="0">
                <a:solidFill>
                  <a:srgbClr val="16E7CF"/>
                </a:solidFill>
              </a:rPr>
              <a:t>a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210" dirty="0">
                <a:solidFill>
                  <a:srgbClr val="16E7CF"/>
                </a:solidFill>
              </a:rPr>
              <a:t>photo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200" dirty="0">
                <a:solidFill>
                  <a:srgbClr val="16E7CF"/>
                </a:solidFill>
              </a:rPr>
              <a:t>of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204" dirty="0">
                <a:solidFill>
                  <a:srgbClr val="16E7CF"/>
                </a:solidFill>
              </a:rPr>
              <a:t>steak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160" dirty="0">
                <a:solidFill>
                  <a:srgbClr val="16E7CF"/>
                </a:solidFill>
              </a:rPr>
              <a:t>or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150" dirty="0">
                <a:solidFill>
                  <a:srgbClr val="16E7CF"/>
                </a:solidFill>
              </a:rPr>
              <a:t>pizza?”</a:t>
            </a:r>
            <a:r>
              <a:rPr sz="2850" dirty="0">
                <a:solidFill>
                  <a:srgbClr val="16E7CF"/>
                </a:solidFill>
              </a:rPr>
              <a:t>	</a:t>
            </a:r>
            <a:r>
              <a:rPr sz="2850" spc="130" dirty="0">
                <a:solidFill>
                  <a:srgbClr val="16E7CF"/>
                </a:solidFill>
              </a:rPr>
              <a:t>“Where’s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204" dirty="0">
                <a:solidFill>
                  <a:srgbClr val="16E7CF"/>
                </a:solidFill>
              </a:rPr>
              <a:t>the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190" dirty="0">
                <a:solidFill>
                  <a:srgbClr val="16E7CF"/>
                </a:solidFill>
              </a:rPr>
              <a:t>thing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120" dirty="0">
                <a:solidFill>
                  <a:srgbClr val="16E7CF"/>
                </a:solidFill>
              </a:rPr>
              <a:t>we’re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175" dirty="0">
                <a:solidFill>
                  <a:srgbClr val="16E7CF"/>
                </a:solidFill>
              </a:rPr>
              <a:t>looking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105" dirty="0">
                <a:solidFill>
                  <a:srgbClr val="16E7CF"/>
                </a:solidFill>
              </a:rPr>
              <a:t>for?”</a:t>
            </a:r>
            <a:endParaRPr sz="2850"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39773" y="6744318"/>
            <a:ext cx="5402970" cy="341075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976326" y="5269643"/>
            <a:ext cx="7919720" cy="1296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spc="3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33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20"/>
              </a:spcBef>
            </a:pPr>
            <a:r>
              <a:rPr sz="2850" spc="165" dirty="0">
                <a:solidFill>
                  <a:srgbClr val="16E7CF"/>
                </a:solidFill>
                <a:latin typeface="Calibri"/>
                <a:cs typeface="Calibri"/>
              </a:rPr>
              <a:t>“What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50" dirty="0">
                <a:solidFill>
                  <a:srgbClr val="16E7CF"/>
                </a:solidFill>
                <a:latin typeface="Calibri"/>
                <a:cs typeface="Calibri"/>
              </a:rPr>
              <a:t>are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16E7CF"/>
                </a:solidFill>
                <a:latin typeface="Calibri"/>
                <a:cs typeface="Calibri"/>
              </a:rPr>
              <a:t>the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90" dirty="0">
                <a:solidFill>
                  <a:srgbClr val="16E7CF"/>
                </a:solidFill>
                <a:latin typeface="Calibri"/>
                <a:cs typeface="Calibri"/>
              </a:rPr>
              <a:t>di</a:t>
            </a:r>
            <a:r>
              <a:rPr lang="cs-CZ" sz="2850" spc="290" dirty="0">
                <a:solidFill>
                  <a:srgbClr val="16E7CF"/>
                </a:solidFill>
                <a:latin typeface="Calibri"/>
                <a:cs typeface="Calibri"/>
              </a:rPr>
              <a:t>f</a:t>
            </a:r>
            <a:r>
              <a:rPr sz="2850" spc="290" dirty="0" err="1">
                <a:solidFill>
                  <a:srgbClr val="16E7CF"/>
                </a:solidFill>
                <a:latin typeface="Calibri"/>
                <a:cs typeface="Calibri"/>
              </a:rPr>
              <a:t>erent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16E7CF"/>
                </a:solidFill>
                <a:latin typeface="Calibri"/>
                <a:cs typeface="Calibri"/>
              </a:rPr>
              <a:t>sections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60" dirty="0">
                <a:solidFill>
                  <a:srgbClr val="16E7CF"/>
                </a:solidFill>
                <a:latin typeface="Calibri"/>
                <a:cs typeface="Calibri"/>
              </a:rPr>
              <a:t>in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3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0" dirty="0">
                <a:solidFill>
                  <a:srgbClr val="16E7CF"/>
                </a:solidFill>
                <a:latin typeface="Calibri"/>
                <a:cs typeface="Calibri"/>
              </a:rPr>
              <a:t>image?”</a:t>
            </a:r>
            <a:endParaRPr sz="285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05776" y="10013975"/>
            <a:ext cx="6871334" cy="110045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1875"/>
              </a:spcBef>
            </a:pPr>
            <a:r>
              <a:rPr sz="3300" spc="260" dirty="0">
                <a:solidFill>
                  <a:srgbClr val="FFFFFF"/>
                </a:solidFill>
                <a:latin typeface="Calibri"/>
                <a:cs typeface="Calibri"/>
              </a:rPr>
              <a:t>Segmentation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1550" b="1" spc="114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55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u="sng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On-</a:t>
            </a:r>
            <a:r>
              <a:rPr sz="1550" u="sng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device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Panoptic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Segmentation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for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Camera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Using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Transformers</a:t>
            </a:r>
            <a:r>
              <a:rPr sz="1550" spc="7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315" y="261653"/>
            <a:ext cx="18189575" cy="1369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800" spc="675" dirty="0"/>
              <a:t>Computer</a:t>
            </a:r>
            <a:r>
              <a:rPr sz="8800" spc="-450" dirty="0"/>
              <a:t> </a:t>
            </a:r>
            <a:r>
              <a:rPr sz="8800" spc="365" dirty="0"/>
              <a:t>vision</a:t>
            </a:r>
            <a:r>
              <a:rPr sz="8800" spc="-450" dirty="0"/>
              <a:t> </a:t>
            </a:r>
            <a:r>
              <a:rPr sz="8800" spc="440" dirty="0"/>
              <a:t>inputs</a:t>
            </a:r>
            <a:r>
              <a:rPr sz="8800" spc="-450" dirty="0"/>
              <a:t> </a:t>
            </a:r>
            <a:r>
              <a:rPr sz="8800" spc="595" dirty="0"/>
              <a:t>and</a:t>
            </a:r>
            <a:r>
              <a:rPr sz="8800" spc="-450" dirty="0"/>
              <a:t> </a:t>
            </a:r>
            <a:r>
              <a:rPr sz="8800" spc="525" dirty="0"/>
              <a:t>outputs</a:t>
            </a:r>
            <a:endParaRPr sz="8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800" y="6124653"/>
            <a:ext cx="8958573" cy="39734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196" y="2654528"/>
            <a:ext cx="2242213" cy="22422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180000">
            <a:off x="6939209" y="10002806"/>
            <a:ext cx="385015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0"/>
              </a:lnSpc>
            </a:pPr>
            <a:r>
              <a:rPr sz="3675" b="1" spc="-75" baseline="3401" dirty="0">
                <a:solidFill>
                  <a:srgbClr val="FFFFFF"/>
                </a:solidFill>
                <a:latin typeface="Arial"/>
                <a:cs typeface="Arial"/>
              </a:rPr>
              <a:t>(often</a:t>
            </a:r>
            <a:r>
              <a:rPr sz="3675" b="1" spc="-112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-3401" dirty="0">
                <a:solidFill>
                  <a:srgbClr val="FFFFFF"/>
                </a:solidFill>
                <a:latin typeface="Arial"/>
                <a:cs typeface="Arial"/>
              </a:rPr>
              <a:t>exists,</a:t>
            </a:r>
            <a:r>
              <a:rPr sz="3675" b="1" spc="-104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54" baseline="-6802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75" b="1" spc="-104" baseline="-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" baseline="-7936" dirty="0">
                <a:solidFill>
                  <a:srgbClr val="FFFFFF"/>
                </a:solidFill>
                <a:latin typeface="Arial"/>
                <a:cs typeface="Arial"/>
              </a:rPr>
              <a:t>not,</a:t>
            </a:r>
            <a:endParaRPr sz="3675" baseline="-793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0000">
            <a:off x="7522408" y="10354713"/>
            <a:ext cx="26343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3675" b="1" spc="-97" baseline="340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3675" b="1" spc="-150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35" baseline="2267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675" b="1" spc="-150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97" baseline="-2267" dirty="0">
                <a:solidFill>
                  <a:srgbClr val="FFFFFF"/>
                </a:solidFill>
                <a:latin typeface="Arial"/>
                <a:cs typeface="Arial"/>
              </a:rPr>
              <a:t>one)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6679" y="7307741"/>
            <a:ext cx="3657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[[0.31,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9499" y="2760829"/>
            <a:ext cx="1784350" cy="1684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370"/>
              </a:lnSpc>
              <a:spcBef>
                <a:spcPts val="110"/>
              </a:spcBef>
            </a:pPr>
            <a:r>
              <a:rPr sz="3700" spc="4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8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3700">
              <a:latin typeface="Calibri"/>
              <a:cs typeface="Calibri"/>
            </a:endParaRPr>
          </a:p>
          <a:p>
            <a:pPr algn="ctr">
              <a:lnSpc>
                <a:spcPts val="4305"/>
              </a:lnSpc>
            </a:pP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8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3700">
              <a:latin typeface="Calibri"/>
              <a:cs typeface="Calibri"/>
            </a:endParaRPr>
          </a:p>
          <a:p>
            <a:pPr algn="ctr">
              <a:lnSpc>
                <a:spcPts val="4370"/>
              </a:lnSpc>
            </a:pPr>
            <a:r>
              <a:rPr sz="3700" spc="69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5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4433" y="4257345"/>
            <a:ext cx="2078355" cy="3693160"/>
          </a:xfrm>
          <a:custGeom>
            <a:avLst/>
            <a:gdLst/>
            <a:ahLst/>
            <a:cxnLst/>
            <a:rect l="l" t="t" r="r" b="b"/>
            <a:pathLst>
              <a:path w="2078355" h="3693159">
                <a:moveTo>
                  <a:pt x="1104982" y="3692923"/>
                </a:moveTo>
                <a:lnTo>
                  <a:pt x="1052304" y="3670706"/>
                </a:lnTo>
                <a:lnTo>
                  <a:pt x="1010190" y="3652212"/>
                </a:lnTo>
                <a:lnTo>
                  <a:pt x="968936" y="3633509"/>
                </a:lnTo>
                <a:lnTo>
                  <a:pt x="928541" y="3614597"/>
                </a:lnTo>
                <a:lnTo>
                  <a:pt x="889007" y="3595475"/>
                </a:lnTo>
                <a:lnTo>
                  <a:pt x="850333" y="3576144"/>
                </a:lnTo>
                <a:lnTo>
                  <a:pt x="812518" y="3556603"/>
                </a:lnTo>
                <a:lnTo>
                  <a:pt x="775563" y="3536854"/>
                </a:lnTo>
                <a:lnTo>
                  <a:pt x="739469" y="3516895"/>
                </a:lnTo>
                <a:lnTo>
                  <a:pt x="704234" y="3496726"/>
                </a:lnTo>
                <a:lnTo>
                  <a:pt x="669859" y="3476348"/>
                </a:lnTo>
                <a:lnTo>
                  <a:pt x="636345" y="3455761"/>
                </a:lnTo>
                <a:lnTo>
                  <a:pt x="603690" y="3434964"/>
                </a:lnTo>
                <a:lnTo>
                  <a:pt x="571895" y="3413958"/>
                </a:lnTo>
                <a:lnTo>
                  <a:pt x="510885" y="3371318"/>
                </a:lnTo>
                <a:lnTo>
                  <a:pt x="453315" y="3327841"/>
                </a:lnTo>
                <a:lnTo>
                  <a:pt x="399184" y="3283526"/>
                </a:lnTo>
                <a:lnTo>
                  <a:pt x="348493" y="3238373"/>
                </a:lnTo>
                <a:lnTo>
                  <a:pt x="301243" y="3192383"/>
                </a:lnTo>
                <a:lnTo>
                  <a:pt x="257431" y="3145556"/>
                </a:lnTo>
                <a:lnTo>
                  <a:pt x="217060" y="3097891"/>
                </a:lnTo>
                <a:lnTo>
                  <a:pt x="180128" y="3049389"/>
                </a:lnTo>
                <a:lnTo>
                  <a:pt x="146637" y="3000049"/>
                </a:lnTo>
                <a:lnTo>
                  <a:pt x="116584" y="2949872"/>
                </a:lnTo>
                <a:lnTo>
                  <a:pt x="89972" y="2898857"/>
                </a:lnTo>
                <a:lnTo>
                  <a:pt x="66800" y="2847005"/>
                </a:lnTo>
                <a:lnTo>
                  <a:pt x="47067" y="2794315"/>
                </a:lnTo>
                <a:lnTo>
                  <a:pt x="30774" y="2740788"/>
                </a:lnTo>
                <a:lnTo>
                  <a:pt x="17921" y="2686423"/>
                </a:lnTo>
                <a:lnTo>
                  <a:pt x="8507" y="2631221"/>
                </a:lnTo>
                <a:lnTo>
                  <a:pt x="2533" y="2575182"/>
                </a:lnTo>
                <a:lnTo>
                  <a:pt x="0" y="2518305"/>
                </a:lnTo>
                <a:lnTo>
                  <a:pt x="22" y="2489552"/>
                </a:lnTo>
                <a:lnTo>
                  <a:pt x="2648" y="2431419"/>
                </a:lnTo>
                <a:lnTo>
                  <a:pt x="8714" y="2372448"/>
                </a:lnTo>
                <a:lnTo>
                  <a:pt x="18219" y="2312640"/>
                </a:lnTo>
                <a:lnTo>
                  <a:pt x="31164" y="2251994"/>
                </a:lnTo>
                <a:lnTo>
                  <a:pt x="47548" y="2190511"/>
                </a:lnTo>
                <a:lnTo>
                  <a:pt x="67373" y="2128191"/>
                </a:lnTo>
                <a:lnTo>
                  <a:pt x="90637" y="2065032"/>
                </a:lnTo>
                <a:lnTo>
                  <a:pt x="117341" y="2001037"/>
                </a:lnTo>
                <a:lnTo>
                  <a:pt x="147485" y="1936204"/>
                </a:lnTo>
                <a:lnTo>
                  <a:pt x="181068" y="1870533"/>
                </a:lnTo>
                <a:lnTo>
                  <a:pt x="218091" y="1804026"/>
                </a:lnTo>
                <a:lnTo>
                  <a:pt x="237893" y="1770457"/>
                </a:lnTo>
                <a:lnTo>
                  <a:pt x="258554" y="1736680"/>
                </a:lnTo>
                <a:lnTo>
                  <a:pt x="280076" y="1702693"/>
                </a:lnTo>
                <a:lnTo>
                  <a:pt x="302457" y="1668497"/>
                </a:lnTo>
                <a:lnTo>
                  <a:pt x="325698" y="1634092"/>
                </a:lnTo>
                <a:lnTo>
                  <a:pt x="349800" y="1599477"/>
                </a:lnTo>
                <a:lnTo>
                  <a:pt x="374761" y="1564653"/>
                </a:lnTo>
                <a:lnTo>
                  <a:pt x="400582" y="1529619"/>
                </a:lnTo>
                <a:lnTo>
                  <a:pt x="427263" y="1494376"/>
                </a:lnTo>
                <a:lnTo>
                  <a:pt x="454804" y="1458924"/>
                </a:lnTo>
                <a:lnTo>
                  <a:pt x="483205" y="1423262"/>
                </a:lnTo>
                <a:lnTo>
                  <a:pt x="512466" y="1387391"/>
                </a:lnTo>
                <a:lnTo>
                  <a:pt x="542586" y="1351310"/>
                </a:lnTo>
                <a:lnTo>
                  <a:pt x="573567" y="1315020"/>
                </a:lnTo>
                <a:lnTo>
                  <a:pt x="605408" y="1278521"/>
                </a:lnTo>
                <a:lnTo>
                  <a:pt x="638108" y="1241813"/>
                </a:lnTo>
                <a:lnTo>
                  <a:pt x="671669" y="1204895"/>
                </a:lnTo>
                <a:lnTo>
                  <a:pt x="706089" y="1167767"/>
                </a:lnTo>
                <a:lnTo>
                  <a:pt x="741370" y="1130431"/>
                </a:lnTo>
                <a:lnTo>
                  <a:pt x="777510" y="1092885"/>
                </a:lnTo>
                <a:lnTo>
                  <a:pt x="814510" y="1055129"/>
                </a:lnTo>
                <a:lnTo>
                  <a:pt x="852370" y="1017165"/>
                </a:lnTo>
                <a:lnTo>
                  <a:pt x="891090" y="978990"/>
                </a:lnTo>
                <a:lnTo>
                  <a:pt x="930670" y="940607"/>
                </a:lnTo>
                <a:lnTo>
                  <a:pt x="971110" y="902014"/>
                </a:lnTo>
                <a:lnTo>
                  <a:pt x="1012410" y="863212"/>
                </a:lnTo>
                <a:lnTo>
                  <a:pt x="1054570" y="824200"/>
                </a:lnTo>
                <a:lnTo>
                  <a:pt x="1097590" y="784979"/>
                </a:lnTo>
                <a:lnTo>
                  <a:pt x="1141470" y="745549"/>
                </a:lnTo>
                <a:lnTo>
                  <a:pt x="1186209" y="705909"/>
                </a:lnTo>
                <a:lnTo>
                  <a:pt x="1231809" y="666060"/>
                </a:lnTo>
                <a:lnTo>
                  <a:pt x="1278268" y="626001"/>
                </a:lnTo>
                <a:lnTo>
                  <a:pt x="1325588" y="585733"/>
                </a:lnTo>
                <a:lnTo>
                  <a:pt x="1373767" y="545256"/>
                </a:lnTo>
                <a:lnTo>
                  <a:pt x="1422807" y="504570"/>
                </a:lnTo>
                <a:lnTo>
                  <a:pt x="1472706" y="463674"/>
                </a:lnTo>
                <a:lnTo>
                  <a:pt x="1523465" y="422568"/>
                </a:lnTo>
                <a:lnTo>
                  <a:pt x="1575084" y="381254"/>
                </a:lnTo>
                <a:lnTo>
                  <a:pt x="1627563" y="339730"/>
                </a:lnTo>
                <a:lnTo>
                  <a:pt x="1680902" y="297996"/>
                </a:lnTo>
                <a:lnTo>
                  <a:pt x="1735101" y="256053"/>
                </a:lnTo>
                <a:lnTo>
                  <a:pt x="1790160" y="213901"/>
                </a:lnTo>
                <a:lnTo>
                  <a:pt x="1846079" y="171539"/>
                </a:lnTo>
                <a:lnTo>
                  <a:pt x="1902858" y="128969"/>
                </a:lnTo>
                <a:lnTo>
                  <a:pt x="1960496" y="86188"/>
                </a:lnTo>
                <a:lnTo>
                  <a:pt x="2018995" y="43199"/>
                </a:lnTo>
                <a:lnTo>
                  <a:pt x="2078353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0833" y="7899757"/>
            <a:ext cx="112395" cy="93345"/>
          </a:xfrm>
          <a:custGeom>
            <a:avLst/>
            <a:gdLst/>
            <a:ahLst/>
            <a:cxnLst/>
            <a:rect l="l" t="t" r="r" b="b"/>
            <a:pathLst>
              <a:path w="112394" h="93345">
                <a:moveTo>
                  <a:pt x="37759" y="0"/>
                </a:moveTo>
                <a:lnTo>
                  <a:pt x="0" y="93158"/>
                </a:lnTo>
                <a:lnTo>
                  <a:pt x="112038" y="84338"/>
                </a:lnTo>
                <a:lnTo>
                  <a:pt x="37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233382" y="7902932"/>
            <a:ext cx="454025" cy="100965"/>
            <a:chOff x="5233382" y="7902932"/>
            <a:chExt cx="454025" cy="100965"/>
          </a:xfrm>
        </p:grpSpPr>
        <p:sp>
          <p:nvSpPr>
            <p:cNvPr id="12" name="object 12"/>
            <p:cNvSpPr/>
            <p:nvPr/>
          </p:nvSpPr>
          <p:spPr>
            <a:xfrm>
              <a:off x="5233382" y="795319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86625" y="790293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4436408" y="7892461"/>
            <a:ext cx="454025" cy="100965"/>
            <a:chOff x="14436408" y="7892461"/>
            <a:chExt cx="454025" cy="100965"/>
          </a:xfrm>
        </p:grpSpPr>
        <p:sp>
          <p:nvSpPr>
            <p:cNvPr id="15" name="object 15"/>
            <p:cNvSpPr/>
            <p:nvPr/>
          </p:nvSpPr>
          <p:spPr>
            <a:xfrm>
              <a:off x="14436408" y="7942721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89654" y="789246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58062" y="9151854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120" dirty="0">
                <a:solidFill>
                  <a:srgbClr val="FFFFFF"/>
                </a:solidFill>
                <a:latin typeface="Calibri"/>
                <a:cs typeface="Calibri"/>
              </a:rPr>
              <a:t>Numerical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675625" y="3680274"/>
            <a:ext cx="454025" cy="100965"/>
            <a:chOff x="9675625" y="3680274"/>
            <a:chExt cx="454025" cy="100965"/>
          </a:xfrm>
        </p:grpSpPr>
        <p:sp>
          <p:nvSpPr>
            <p:cNvPr id="19" name="object 19"/>
            <p:cNvSpPr/>
            <p:nvPr/>
          </p:nvSpPr>
          <p:spPr>
            <a:xfrm>
              <a:off x="9675625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28869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3247082" y="3680274"/>
            <a:ext cx="454025" cy="100965"/>
            <a:chOff x="13247082" y="3680274"/>
            <a:chExt cx="454025" cy="100965"/>
          </a:xfrm>
        </p:grpSpPr>
        <p:sp>
          <p:nvSpPr>
            <p:cNvPr id="22" name="object 22"/>
            <p:cNvSpPr/>
            <p:nvPr/>
          </p:nvSpPr>
          <p:spPr>
            <a:xfrm>
              <a:off x="13247082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600328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6091" y="2900698"/>
            <a:ext cx="418835" cy="41883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4819036" y="9371743"/>
            <a:ext cx="33356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85" dirty="0">
                <a:solidFill>
                  <a:srgbClr val="FFFFFF"/>
                </a:solidFill>
                <a:latin typeface="Calibri"/>
                <a:cs typeface="Calibri"/>
              </a:rPr>
              <a:t>Predicted</a:t>
            </a:r>
            <a:r>
              <a:rPr sz="330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7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 rot="21480000">
            <a:off x="15624331" y="10170545"/>
            <a:ext cx="378117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2450" b="1" spc="-210" dirty="0">
                <a:solidFill>
                  <a:srgbClr val="FFFFFF"/>
                </a:solidFill>
                <a:latin typeface="Arial"/>
                <a:cs typeface="Arial"/>
              </a:rPr>
              <a:t>(comes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67" baseline="1133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675" b="1" spc="-15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60" baseline="1133" dirty="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3675" b="1" spc="-120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20" baseline="2267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21480000">
            <a:off x="16940199" y="10526265"/>
            <a:ext cx="117686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75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865486" y="4124159"/>
            <a:ext cx="2837815" cy="5922645"/>
            <a:chOff x="16865486" y="4124159"/>
            <a:chExt cx="2837815" cy="5922645"/>
          </a:xfrm>
        </p:grpSpPr>
        <p:sp>
          <p:nvSpPr>
            <p:cNvPr id="29" name="object 29"/>
            <p:cNvSpPr/>
            <p:nvPr/>
          </p:nvSpPr>
          <p:spPr>
            <a:xfrm>
              <a:off x="16942307" y="4171144"/>
              <a:ext cx="2750185" cy="5865495"/>
            </a:xfrm>
            <a:custGeom>
              <a:avLst/>
              <a:gdLst/>
              <a:ahLst/>
              <a:cxnLst/>
              <a:rect l="l" t="t" r="r" b="b"/>
              <a:pathLst>
                <a:path w="2750184" h="5865495">
                  <a:moveTo>
                    <a:pt x="1185545" y="5865097"/>
                  </a:moveTo>
                  <a:lnTo>
                    <a:pt x="1227050" y="5831830"/>
                  </a:lnTo>
                  <a:lnTo>
                    <a:pt x="1267998" y="5798558"/>
                  </a:lnTo>
                  <a:lnTo>
                    <a:pt x="1308387" y="5765281"/>
                  </a:lnTo>
                  <a:lnTo>
                    <a:pt x="1348218" y="5731999"/>
                  </a:lnTo>
                  <a:lnTo>
                    <a:pt x="1387491" y="5698713"/>
                  </a:lnTo>
                  <a:lnTo>
                    <a:pt x="1426207" y="5665422"/>
                  </a:lnTo>
                  <a:lnTo>
                    <a:pt x="1464364" y="5632126"/>
                  </a:lnTo>
                  <a:lnTo>
                    <a:pt x="1501963" y="5598825"/>
                  </a:lnTo>
                  <a:lnTo>
                    <a:pt x="1539004" y="5565520"/>
                  </a:lnTo>
                  <a:lnTo>
                    <a:pt x="1575487" y="5532210"/>
                  </a:lnTo>
                  <a:lnTo>
                    <a:pt x="1611413" y="5498896"/>
                  </a:lnTo>
                  <a:lnTo>
                    <a:pt x="1646780" y="5465576"/>
                  </a:lnTo>
                  <a:lnTo>
                    <a:pt x="1681589" y="5432252"/>
                  </a:lnTo>
                  <a:lnTo>
                    <a:pt x="1715840" y="5398923"/>
                  </a:lnTo>
                  <a:lnTo>
                    <a:pt x="1749533" y="5365590"/>
                  </a:lnTo>
                  <a:lnTo>
                    <a:pt x="1782669" y="5332251"/>
                  </a:lnTo>
                  <a:lnTo>
                    <a:pt x="1815246" y="5298908"/>
                  </a:lnTo>
                  <a:lnTo>
                    <a:pt x="1847265" y="5265561"/>
                  </a:lnTo>
                  <a:lnTo>
                    <a:pt x="1878726" y="5232208"/>
                  </a:lnTo>
                  <a:lnTo>
                    <a:pt x="1909629" y="5198851"/>
                  </a:lnTo>
                  <a:lnTo>
                    <a:pt x="1939975" y="5165489"/>
                  </a:lnTo>
                  <a:lnTo>
                    <a:pt x="1969762" y="5132122"/>
                  </a:lnTo>
                  <a:lnTo>
                    <a:pt x="1998991" y="5098751"/>
                  </a:lnTo>
                  <a:lnTo>
                    <a:pt x="2027662" y="5065375"/>
                  </a:lnTo>
                  <a:lnTo>
                    <a:pt x="2055775" y="5031994"/>
                  </a:lnTo>
                  <a:lnTo>
                    <a:pt x="2083331" y="4998609"/>
                  </a:lnTo>
                  <a:lnTo>
                    <a:pt x="2110328" y="4965218"/>
                  </a:lnTo>
                  <a:lnTo>
                    <a:pt x="2136767" y="4931823"/>
                  </a:lnTo>
                  <a:lnTo>
                    <a:pt x="2162648" y="4898424"/>
                  </a:lnTo>
                  <a:lnTo>
                    <a:pt x="2187971" y="4865019"/>
                  </a:lnTo>
                  <a:lnTo>
                    <a:pt x="2212736" y="4831610"/>
                  </a:lnTo>
                  <a:lnTo>
                    <a:pt x="2236943" y="4798196"/>
                  </a:lnTo>
                  <a:lnTo>
                    <a:pt x="2260593" y="4764778"/>
                  </a:lnTo>
                  <a:lnTo>
                    <a:pt x="2283684" y="4731354"/>
                  </a:lnTo>
                  <a:lnTo>
                    <a:pt x="2306217" y="4697926"/>
                  </a:lnTo>
                  <a:lnTo>
                    <a:pt x="2328192" y="4664494"/>
                  </a:lnTo>
                  <a:lnTo>
                    <a:pt x="2349609" y="4631056"/>
                  </a:lnTo>
                  <a:lnTo>
                    <a:pt x="2370468" y="4597614"/>
                  </a:lnTo>
                  <a:lnTo>
                    <a:pt x="2390769" y="4564167"/>
                  </a:lnTo>
                  <a:lnTo>
                    <a:pt x="2410513" y="4530715"/>
                  </a:lnTo>
                  <a:lnTo>
                    <a:pt x="2429698" y="4497259"/>
                  </a:lnTo>
                  <a:lnTo>
                    <a:pt x="2448325" y="4463798"/>
                  </a:lnTo>
                  <a:lnTo>
                    <a:pt x="2483905" y="4396862"/>
                  </a:lnTo>
                  <a:lnTo>
                    <a:pt x="2517253" y="4329906"/>
                  </a:lnTo>
                  <a:lnTo>
                    <a:pt x="2548369" y="4262932"/>
                  </a:lnTo>
                  <a:lnTo>
                    <a:pt x="2577254" y="4195939"/>
                  </a:lnTo>
                  <a:lnTo>
                    <a:pt x="2603906" y="4128927"/>
                  </a:lnTo>
                  <a:lnTo>
                    <a:pt x="2628326" y="4061897"/>
                  </a:lnTo>
                  <a:lnTo>
                    <a:pt x="2650514" y="3994847"/>
                  </a:lnTo>
                  <a:lnTo>
                    <a:pt x="2670470" y="3927778"/>
                  </a:lnTo>
                  <a:lnTo>
                    <a:pt x="2688194" y="3860691"/>
                  </a:lnTo>
                  <a:lnTo>
                    <a:pt x="2703686" y="3793584"/>
                  </a:lnTo>
                  <a:lnTo>
                    <a:pt x="2716947" y="3726459"/>
                  </a:lnTo>
                  <a:lnTo>
                    <a:pt x="2727975" y="3659315"/>
                  </a:lnTo>
                  <a:lnTo>
                    <a:pt x="2736771" y="3592152"/>
                  </a:lnTo>
                  <a:lnTo>
                    <a:pt x="2743335" y="3524970"/>
                  </a:lnTo>
                  <a:lnTo>
                    <a:pt x="2747667" y="3457769"/>
                  </a:lnTo>
                  <a:lnTo>
                    <a:pt x="2749767" y="3390549"/>
                  </a:lnTo>
                  <a:lnTo>
                    <a:pt x="2749980" y="3356932"/>
                  </a:lnTo>
                  <a:lnTo>
                    <a:pt x="2749635" y="3323311"/>
                  </a:lnTo>
                  <a:lnTo>
                    <a:pt x="2747271" y="3256053"/>
                  </a:lnTo>
                  <a:lnTo>
                    <a:pt x="2742675" y="3188777"/>
                  </a:lnTo>
                  <a:lnTo>
                    <a:pt x="2735847" y="3121481"/>
                  </a:lnTo>
                  <a:lnTo>
                    <a:pt x="2726787" y="3054167"/>
                  </a:lnTo>
                  <a:lnTo>
                    <a:pt x="2715495" y="2986834"/>
                  </a:lnTo>
                  <a:lnTo>
                    <a:pt x="2701971" y="2919482"/>
                  </a:lnTo>
                  <a:lnTo>
                    <a:pt x="2686215" y="2852111"/>
                  </a:lnTo>
                  <a:lnTo>
                    <a:pt x="2668227" y="2784722"/>
                  </a:lnTo>
                  <a:lnTo>
                    <a:pt x="2648006" y="2717313"/>
                  </a:lnTo>
                  <a:lnTo>
                    <a:pt x="2625554" y="2649885"/>
                  </a:lnTo>
                  <a:lnTo>
                    <a:pt x="2600870" y="2582439"/>
                  </a:lnTo>
                  <a:lnTo>
                    <a:pt x="2573954" y="2514974"/>
                  </a:lnTo>
                  <a:lnTo>
                    <a:pt x="2544806" y="2447489"/>
                  </a:lnTo>
                  <a:lnTo>
                    <a:pt x="2513426" y="2379986"/>
                  </a:lnTo>
                  <a:lnTo>
                    <a:pt x="2479814" y="2312464"/>
                  </a:lnTo>
                  <a:lnTo>
                    <a:pt x="2443969" y="2244923"/>
                  </a:lnTo>
                  <a:lnTo>
                    <a:pt x="2425210" y="2211146"/>
                  </a:lnTo>
                  <a:lnTo>
                    <a:pt x="2405893" y="2177363"/>
                  </a:lnTo>
                  <a:lnTo>
                    <a:pt x="2386018" y="2143577"/>
                  </a:lnTo>
                  <a:lnTo>
                    <a:pt x="2365585" y="2109785"/>
                  </a:lnTo>
                  <a:lnTo>
                    <a:pt x="2344594" y="2075988"/>
                  </a:lnTo>
                  <a:lnTo>
                    <a:pt x="2323045" y="2042187"/>
                  </a:lnTo>
                  <a:lnTo>
                    <a:pt x="2300938" y="2008381"/>
                  </a:lnTo>
                  <a:lnTo>
                    <a:pt x="2278272" y="1974571"/>
                  </a:lnTo>
                  <a:lnTo>
                    <a:pt x="2255049" y="1940755"/>
                  </a:lnTo>
                  <a:lnTo>
                    <a:pt x="2231268" y="1906935"/>
                  </a:lnTo>
                  <a:lnTo>
                    <a:pt x="2206929" y="1873111"/>
                  </a:lnTo>
                  <a:lnTo>
                    <a:pt x="2182032" y="1839281"/>
                  </a:lnTo>
                  <a:lnTo>
                    <a:pt x="2156577" y="1805447"/>
                  </a:lnTo>
                  <a:lnTo>
                    <a:pt x="2130564" y="1771608"/>
                  </a:lnTo>
                  <a:lnTo>
                    <a:pt x="2103993" y="1737764"/>
                  </a:lnTo>
                  <a:lnTo>
                    <a:pt x="2076863" y="1703916"/>
                  </a:lnTo>
                  <a:lnTo>
                    <a:pt x="2049176" y="1670063"/>
                  </a:lnTo>
                  <a:lnTo>
                    <a:pt x="2020931" y="1636205"/>
                  </a:lnTo>
                  <a:lnTo>
                    <a:pt x="1992128" y="1602342"/>
                  </a:lnTo>
                  <a:lnTo>
                    <a:pt x="1962767" y="1568475"/>
                  </a:lnTo>
                  <a:lnTo>
                    <a:pt x="1932848" y="1534603"/>
                  </a:lnTo>
                  <a:lnTo>
                    <a:pt x="1902370" y="1500726"/>
                  </a:lnTo>
                  <a:lnTo>
                    <a:pt x="1871335" y="1466845"/>
                  </a:lnTo>
                  <a:lnTo>
                    <a:pt x="1839742" y="1432959"/>
                  </a:lnTo>
                  <a:lnTo>
                    <a:pt x="1807591" y="1399068"/>
                  </a:lnTo>
                  <a:lnTo>
                    <a:pt x="1774882" y="1365172"/>
                  </a:lnTo>
                  <a:lnTo>
                    <a:pt x="1741615" y="1331272"/>
                  </a:lnTo>
                  <a:lnTo>
                    <a:pt x="1707789" y="1297367"/>
                  </a:lnTo>
                  <a:lnTo>
                    <a:pt x="1673406" y="1263457"/>
                  </a:lnTo>
                  <a:lnTo>
                    <a:pt x="1638465" y="1229543"/>
                  </a:lnTo>
                  <a:lnTo>
                    <a:pt x="1602966" y="1195623"/>
                  </a:lnTo>
                  <a:lnTo>
                    <a:pt x="1566909" y="1161699"/>
                  </a:lnTo>
                  <a:lnTo>
                    <a:pt x="1530293" y="1127771"/>
                  </a:lnTo>
                  <a:lnTo>
                    <a:pt x="1493120" y="1093837"/>
                  </a:lnTo>
                  <a:lnTo>
                    <a:pt x="1455389" y="1059899"/>
                  </a:lnTo>
                  <a:lnTo>
                    <a:pt x="1417100" y="1025956"/>
                  </a:lnTo>
                  <a:lnTo>
                    <a:pt x="1378253" y="992009"/>
                  </a:lnTo>
                  <a:lnTo>
                    <a:pt x="1338847" y="958057"/>
                  </a:lnTo>
                  <a:lnTo>
                    <a:pt x="1298884" y="924100"/>
                  </a:lnTo>
                  <a:lnTo>
                    <a:pt x="1258363" y="890138"/>
                  </a:lnTo>
                  <a:lnTo>
                    <a:pt x="1217284" y="856171"/>
                  </a:lnTo>
                  <a:lnTo>
                    <a:pt x="1175646" y="822200"/>
                  </a:lnTo>
                  <a:lnTo>
                    <a:pt x="1133451" y="788224"/>
                  </a:lnTo>
                  <a:lnTo>
                    <a:pt x="1090698" y="754244"/>
                  </a:lnTo>
                  <a:lnTo>
                    <a:pt x="1047387" y="720258"/>
                  </a:lnTo>
                  <a:lnTo>
                    <a:pt x="1003517" y="686268"/>
                  </a:lnTo>
                  <a:lnTo>
                    <a:pt x="959090" y="652273"/>
                  </a:lnTo>
                  <a:lnTo>
                    <a:pt x="914105" y="618274"/>
                  </a:lnTo>
                  <a:lnTo>
                    <a:pt x="868562" y="584270"/>
                  </a:lnTo>
                  <a:lnTo>
                    <a:pt x="822460" y="550261"/>
                  </a:lnTo>
                  <a:lnTo>
                    <a:pt x="775801" y="516247"/>
                  </a:lnTo>
                  <a:lnTo>
                    <a:pt x="728584" y="482229"/>
                  </a:lnTo>
                  <a:lnTo>
                    <a:pt x="680809" y="448205"/>
                  </a:lnTo>
                  <a:lnTo>
                    <a:pt x="632475" y="414178"/>
                  </a:lnTo>
                  <a:lnTo>
                    <a:pt x="583584" y="380145"/>
                  </a:lnTo>
                  <a:lnTo>
                    <a:pt x="534135" y="346108"/>
                  </a:lnTo>
                  <a:lnTo>
                    <a:pt x="484127" y="312066"/>
                  </a:lnTo>
                  <a:lnTo>
                    <a:pt x="433562" y="278019"/>
                  </a:lnTo>
                  <a:lnTo>
                    <a:pt x="382439" y="243967"/>
                  </a:lnTo>
                  <a:lnTo>
                    <a:pt x="330758" y="209911"/>
                  </a:lnTo>
                  <a:lnTo>
                    <a:pt x="278518" y="175850"/>
                  </a:lnTo>
                  <a:lnTo>
                    <a:pt x="225721" y="141785"/>
                  </a:lnTo>
                  <a:lnTo>
                    <a:pt x="172366" y="107714"/>
                  </a:lnTo>
                  <a:lnTo>
                    <a:pt x="118452" y="73639"/>
                  </a:lnTo>
                  <a:lnTo>
                    <a:pt x="63981" y="39559"/>
                  </a:lnTo>
                  <a:lnTo>
                    <a:pt x="8952" y="547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865486" y="4124159"/>
              <a:ext cx="112395" cy="95885"/>
            </a:xfrm>
            <a:custGeom>
              <a:avLst/>
              <a:gdLst/>
              <a:ahLst/>
              <a:cxnLst/>
              <a:rect l="l" t="t" r="r" b="b"/>
              <a:pathLst>
                <a:path w="112394" h="95885">
                  <a:moveTo>
                    <a:pt x="0" y="0"/>
                  </a:moveTo>
                  <a:lnTo>
                    <a:pt x="59526" y="95324"/>
                  </a:lnTo>
                  <a:lnTo>
                    <a:pt x="111975" y="9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 rot="180000">
            <a:off x="2644713" y="8770617"/>
            <a:ext cx="352369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(normalized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pixel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values)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493530" y="2537114"/>
            <a:ext cx="3430270" cy="2386965"/>
            <a:chOff x="5493530" y="2537114"/>
            <a:chExt cx="3430270" cy="238696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893" y="3745978"/>
              <a:ext cx="1570632" cy="11779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1795" y="3186580"/>
              <a:ext cx="1570632" cy="11779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3530" y="2537114"/>
              <a:ext cx="1570632" cy="1171839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661408" y="3403364"/>
            <a:ext cx="418835" cy="41883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4130230" y="2835643"/>
            <a:ext cx="2720975" cy="2377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">
              <a:lnSpc>
                <a:spcPts val="3960"/>
              </a:lnSpc>
              <a:spcBef>
                <a:spcPts val="95"/>
              </a:spcBef>
            </a:pPr>
            <a:r>
              <a:rPr sz="3300" spc="70" dirty="0">
                <a:solidFill>
                  <a:srgbClr val="FFFFFF"/>
                </a:solidFill>
                <a:latin typeface="Calibri"/>
                <a:cs typeface="Calibri"/>
              </a:rPr>
              <a:t>Sushi</a:t>
            </a:r>
            <a:endParaRPr sz="3300">
              <a:latin typeface="Calibri"/>
              <a:cs typeface="Calibri"/>
            </a:endParaRPr>
          </a:p>
          <a:p>
            <a:pPr marL="410209">
              <a:lnSpc>
                <a:spcPts val="3879"/>
              </a:lnSpc>
            </a:pPr>
            <a:r>
              <a:rPr sz="3300" spc="170" dirty="0">
                <a:solidFill>
                  <a:srgbClr val="FFFFFF"/>
                </a:solidFill>
                <a:latin typeface="Calibri"/>
                <a:cs typeface="Calibri"/>
              </a:rPr>
              <a:t>Steak</a:t>
            </a:r>
            <a:endParaRPr sz="3300">
              <a:latin typeface="Calibri"/>
              <a:cs typeface="Calibri"/>
            </a:endParaRPr>
          </a:p>
          <a:p>
            <a:pPr marL="812800">
              <a:lnSpc>
                <a:spcPts val="3879"/>
              </a:lnSpc>
            </a:pP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35"/>
              </a:spcBef>
            </a:pPr>
            <a:r>
              <a:rPr sz="3300" b="1" spc="200" dirty="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sz="3300" b="1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7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59115" y="3886539"/>
            <a:ext cx="418835" cy="418835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5511241" y="2366144"/>
            <a:ext cx="1570990" cy="100965"/>
            <a:chOff x="5511241" y="2366144"/>
            <a:chExt cx="1570990" cy="100965"/>
          </a:xfrm>
        </p:grpSpPr>
        <p:sp>
          <p:nvSpPr>
            <p:cNvPr id="40" name="object 40"/>
            <p:cNvSpPr/>
            <p:nvPr/>
          </p:nvSpPr>
          <p:spPr>
            <a:xfrm>
              <a:off x="5511241" y="2416404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81353" y="236614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280917" y="2519773"/>
            <a:ext cx="100965" cy="1207135"/>
            <a:chOff x="5280917" y="2519773"/>
            <a:chExt cx="100965" cy="1207135"/>
          </a:xfrm>
        </p:grpSpPr>
        <p:sp>
          <p:nvSpPr>
            <p:cNvPr id="43" name="object 43"/>
            <p:cNvSpPr/>
            <p:nvPr/>
          </p:nvSpPr>
          <p:spPr>
            <a:xfrm>
              <a:off x="5331177" y="2519773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80917" y="362577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070120" y="1973882"/>
            <a:ext cx="458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10160" y="2942185"/>
            <a:ext cx="458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24732" y="4639505"/>
            <a:ext cx="4183379" cy="4743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675" b="1" spc="-30" baseline="-3401" dirty="0">
                <a:solidFill>
                  <a:srgbClr val="FFFFFF"/>
                </a:solidFill>
                <a:latin typeface="Arial"/>
                <a:cs typeface="Arial"/>
              </a:rPr>
              <a:t>(c</a:t>
            </a:r>
            <a:r>
              <a:rPr sz="3675" b="1" spc="-127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937" baseline="-340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675" b="1" spc="-120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0" baseline="-2267" dirty="0">
                <a:solidFill>
                  <a:srgbClr val="FFFFFF"/>
                </a:solidFill>
                <a:latin typeface="Arial"/>
                <a:cs typeface="Arial"/>
              </a:rPr>
              <a:t>colour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channels,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3401" dirty="0">
                <a:solidFill>
                  <a:srgbClr val="FFFFFF"/>
                </a:solidFill>
                <a:latin typeface="Arial"/>
                <a:cs typeface="Arial"/>
              </a:rPr>
              <a:t>R,</a:t>
            </a:r>
            <a:r>
              <a:rPr sz="3675" b="1" spc="-120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4535" dirty="0">
                <a:solidFill>
                  <a:srgbClr val="FFFFFF"/>
                </a:solidFill>
                <a:latin typeface="Arial"/>
                <a:cs typeface="Arial"/>
              </a:rPr>
              <a:t>G,</a:t>
            </a:r>
            <a:r>
              <a:rPr sz="3675" b="1" spc="-120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52" baseline="5668" dirty="0">
                <a:solidFill>
                  <a:srgbClr val="FFFFFF"/>
                </a:solidFill>
                <a:latin typeface="Arial"/>
                <a:cs typeface="Arial"/>
              </a:rPr>
              <a:t>B)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042548" y="7307741"/>
            <a:ext cx="348487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</a:t>
            </a:r>
            <a:r>
              <a:rPr sz="2450" spc="-110" dirty="0">
                <a:solidFill>
                  <a:srgbClr val="61D836"/>
                </a:solidFill>
                <a:latin typeface="Courier New"/>
                <a:cs typeface="Courier New"/>
              </a:rPr>
              <a:t>0.97</a:t>
            </a: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0.00,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Courier New"/>
                <a:cs typeface="Courier New"/>
              </a:rPr>
              <a:t>0.03],</a:t>
            </a:r>
            <a:endParaRPr sz="2450">
              <a:latin typeface="Courier New"/>
              <a:cs typeface="Courier New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687629" y="7726198"/>
          <a:ext cx="16683988" cy="1232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1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5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[0.92,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0.03,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0.27…],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9396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2450" spc="-10" dirty="0">
                          <a:solidFill>
                            <a:srgbClr val="FF644E"/>
                          </a:solidFill>
                          <a:latin typeface="Courier New"/>
                          <a:cs typeface="Courier New"/>
                        </a:rPr>
                        <a:t>0.81</a:t>
                      </a: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0.14,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0.05],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[0.25,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0.78,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0.07…],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396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[0.03,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0.07,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45" dirty="0">
                          <a:solidFill>
                            <a:srgbClr val="61D836"/>
                          </a:solidFill>
                          <a:latin typeface="Courier New"/>
                          <a:cs typeface="Courier New"/>
                        </a:rPr>
                        <a:t>0.90</a:t>
                      </a:r>
                      <a:r>
                        <a:rPr sz="245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396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50650" y="6773677"/>
            <a:ext cx="418835" cy="418835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6583254" y="6773677"/>
            <a:ext cx="2380615" cy="1838960"/>
            <a:chOff x="16583254" y="6773677"/>
            <a:chExt cx="2380615" cy="1838960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83254" y="6773677"/>
              <a:ext cx="418835" cy="41883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67266" y="6773677"/>
              <a:ext cx="418835" cy="4188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7294246"/>
              <a:ext cx="418835" cy="4188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44681" y="7743774"/>
              <a:ext cx="418835" cy="4188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8193303"/>
              <a:ext cx="418835" cy="41883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5561143" y="5183800"/>
            <a:ext cx="8682990" cy="119126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2698115">
              <a:lnSpc>
                <a:spcPts val="4230"/>
              </a:lnSpc>
              <a:spcBef>
                <a:spcPts val="835"/>
              </a:spcBef>
            </a:pPr>
            <a:r>
              <a:rPr sz="4100" b="1" spc="-105" dirty="0">
                <a:solidFill>
                  <a:srgbClr val="61D836"/>
                </a:solidFill>
                <a:latin typeface="Arial"/>
                <a:cs typeface="Arial"/>
              </a:rPr>
              <a:t>This</a:t>
            </a:r>
            <a:r>
              <a:rPr sz="4100" b="1" spc="-18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61D836"/>
                </a:solidFill>
                <a:latin typeface="Arial"/>
                <a:cs typeface="Arial"/>
              </a:rPr>
              <a:t>is</a:t>
            </a:r>
            <a:r>
              <a:rPr sz="4100" b="1" spc="-24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155" dirty="0">
                <a:solidFill>
                  <a:srgbClr val="61D836"/>
                </a:solidFill>
                <a:latin typeface="Arial"/>
                <a:cs typeface="Arial"/>
              </a:rPr>
              <a:t>often</a:t>
            </a:r>
            <a:r>
              <a:rPr sz="4100" b="1" spc="-12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50" dirty="0">
                <a:solidFill>
                  <a:srgbClr val="61D836"/>
                </a:solidFill>
                <a:latin typeface="Arial"/>
                <a:cs typeface="Arial"/>
              </a:rPr>
              <a:t>a </a:t>
            </a:r>
            <a:r>
              <a:rPr sz="4100" b="1" spc="-145" dirty="0">
                <a:solidFill>
                  <a:srgbClr val="61D836"/>
                </a:solidFill>
                <a:latin typeface="Arial"/>
                <a:cs typeface="Arial"/>
              </a:rPr>
              <a:t>convolutional</a:t>
            </a:r>
            <a:r>
              <a:rPr sz="4100" b="1" spc="-14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35" dirty="0">
                <a:solidFill>
                  <a:srgbClr val="61D836"/>
                </a:solidFill>
                <a:latin typeface="Arial"/>
                <a:cs typeface="Arial"/>
              </a:rPr>
              <a:t>neural</a:t>
            </a:r>
            <a:r>
              <a:rPr sz="4100" b="1" spc="-16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180" dirty="0">
                <a:solidFill>
                  <a:srgbClr val="61D836"/>
                </a:solidFill>
                <a:latin typeface="Arial"/>
                <a:cs typeface="Arial"/>
              </a:rPr>
              <a:t>network</a:t>
            </a:r>
            <a:r>
              <a:rPr sz="4100" b="1" spc="-10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114" dirty="0">
                <a:solidFill>
                  <a:srgbClr val="61D836"/>
                </a:solidFill>
                <a:latin typeface="Arial"/>
                <a:cs typeface="Arial"/>
              </a:rPr>
              <a:t>(CNN)!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4584" y="4420852"/>
            <a:ext cx="3484879" cy="1250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[0.92,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0.03,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0.27…],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[0.25,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0.78,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52641" y="4639093"/>
            <a:ext cx="454025" cy="100965"/>
            <a:chOff x="2552641" y="4639093"/>
            <a:chExt cx="454025" cy="100965"/>
          </a:xfrm>
        </p:grpSpPr>
        <p:sp>
          <p:nvSpPr>
            <p:cNvPr id="4" name="object 4"/>
            <p:cNvSpPr/>
            <p:nvPr/>
          </p:nvSpPr>
          <p:spPr>
            <a:xfrm>
              <a:off x="2552641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5885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35383" y="5714634"/>
            <a:ext cx="100965" cy="1973580"/>
            <a:chOff x="1535383" y="5714634"/>
            <a:chExt cx="100965" cy="1973580"/>
          </a:xfrm>
        </p:grpSpPr>
        <p:sp>
          <p:nvSpPr>
            <p:cNvPr id="7" name="object 7"/>
            <p:cNvSpPr/>
            <p:nvPr/>
          </p:nvSpPr>
          <p:spPr>
            <a:xfrm>
              <a:off x="1585643" y="5714634"/>
              <a:ext cx="0" cy="1883410"/>
            </a:xfrm>
            <a:custGeom>
              <a:avLst/>
              <a:gdLst/>
              <a:ahLst/>
              <a:cxnLst/>
              <a:rect l="l" t="t" r="r" b="b"/>
              <a:pathLst>
                <a:path h="1883409">
                  <a:moveTo>
                    <a:pt x="0" y="0"/>
                  </a:moveTo>
                  <a:lnTo>
                    <a:pt x="0" y="1872586"/>
                  </a:lnTo>
                  <a:lnTo>
                    <a:pt x="0" y="188305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383" y="758722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606609" y="2813608"/>
            <a:ext cx="9657080" cy="4020820"/>
            <a:chOff x="6606609" y="2813608"/>
            <a:chExt cx="9657080" cy="40208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6028" y="2860813"/>
              <a:ext cx="8958572" cy="39734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06609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59851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09633" y="467888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62879" y="462862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602610" y="2824079"/>
              <a:ext cx="1359535" cy="385445"/>
            </a:xfrm>
            <a:custGeom>
              <a:avLst/>
              <a:gdLst/>
              <a:ahLst/>
              <a:cxnLst/>
              <a:rect l="l" t="t" r="r" b="b"/>
              <a:pathLst>
                <a:path w="1359534" h="385444">
                  <a:moveTo>
                    <a:pt x="0" y="384867"/>
                  </a:moveTo>
                  <a:lnTo>
                    <a:pt x="69452" y="376505"/>
                  </a:lnTo>
                  <a:lnTo>
                    <a:pt x="127691" y="368802"/>
                  </a:lnTo>
                  <a:lnTo>
                    <a:pt x="185125" y="360619"/>
                  </a:lnTo>
                  <a:lnTo>
                    <a:pt x="241755" y="351956"/>
                  </a:lnTo>
                  <a:lnTo>
                    <a:pt x="297580" y="342813"/>
                  </a:lnTo>
                  <a:lnTo>
                    <a:pt x="352601" y="333190"/>
                  </a:lnTo>
                  <a:lnTo>
                    <a:pt x="406817" y="323086"/>
                  </a:lnTo>
                  <a:lnTo>
                    <a:pt x="460228" y="312503"/>
                  </a:lnTo>
                  <a:lnTo>
                    <a:pt x="512835" y="301439"/>
                  </a:lnTo>
                  <a:lnTo>
                    <a:pt x="564637" y="289895"/>
                  </a:lnTo>
                  <a:lnTo>
                    <a:pt x="615634" y="277871"/>
                  </a:lnTo>
                  <a:lnTo>
                    <a:pt x="665827" y="265367"/>
                  </a:lnTo>
                  <a:lnTo>
                    <a:pt x="715215" y="252383"/>
                  </a:lnTo>
                  <a:lnTo>
                    <a:pt x="763799" y="238918"/>
                  </a:lnTo>
                  <a:lnTo>
                    <a:pt x="811577" y="224973"/>
                  </a:lnTo>
                  <a:lnTo>
                    <a:pt x="858552" y="210549"/>
                  </a:lnTo>
                  <a:lnTo>
                    <a:pt x="904721" y="195644"/>
                  </a:lnTo>
                  <a:lnTo>
                    <a:pt x="950087" y="180259"/>
                  </a:lnTo>
                  <a:lnTo>
                    <a:pt x="994647" y="164393"/>
                  </a:lnTo>
                  <a:lnTo>
                    <a:pt x="1038403" y="148048"/>
                  </a:lnTo>
                  <a:lnTo>
                    <a:pt x="1081354" y="131222"/>
                  </a:lnTo>
                  <a:lnTo>
                    <a:pt x="1123501" y="113917"/>
                  </a:lnTo>
                  <a:lnTo>
                    <a:pt x="1164843" y="96131"/>
                  </a:lnTo>
                  <a:lnTo>
                    <a:pt x="1205380" y="77865"/>
                  </a:lnTo>
                  <a:lnTo>
                    <a:pt x="1245113" y="59119"/>
                  </a:lnTo>
                  <a:lnTo>
                    <a:pt x="1284041" y="39893"/>
                  </a:lnTo>
                  <a:lnTo>
                    <a:pt x="1322165" y="20186"/>
                  </a:lnTo>
                  <a:lnTo>
                    <a:pt x="135948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513096" y="3157845"/>
              <a:ext cx="105410" cy="100330"/>
            </a:xfrm>
            <a:custGeom>
              <a:avLst/>
              <a:gdLst/>
              <a:ahLst/>
              <a:cxnLst/>
              <a:rect l="l" t="t" r="r" b="b"/>
              <a:pathLst>
                <a:path w="105409" h="100329">
                  <a:moveTo>
                    <a:pt x="94447" y="0"/>
                  </a:moveTo>
                  <a:lnTo>
                    <a:pt x="0" y="60903"/>
                  </a:lnTo>
                  <a:lnTo>
                    <a:pt x="105389" y="99922"/>
                  </a:lnTo>
                  <a:lnTo>
                    <a:pt x="94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0206" y="7860326"/>
            <a:ext cx="890206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2850" spc="-2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width,</a:t>
            </a:r>
            <a:r>
              <a:rPr sz="2850" spc="-2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height,</a:t>
            </a:r>
            <a:r>
              <a:rPr sz="2850" spc="-2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colour_channels]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684843" y="7819659"/>
            <a:ext cx="2589530" cy="629920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455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[3]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">
            <a:off x="6461264" y="7534364"/>
            <a:ext cx="397294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5"/>
              </a:lnSpc>
            </a:pP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(gets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represented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-340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-340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-4535" dirty="0">
                <a:solidFill>
                  <a:srgbClr val="FFFFFF"/>
                </a:solidFill>
                <a:latin typeface="Arial"/>
                <a:cs typeface="Arial"/>
              </a:rPr>
              <a:t>tensor)</a:t>
            </a:r>
            <a:endParaRPr sz="3675" baseline="-4535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7003" y="3508419"/>
            <a:ext cx="5255260" cy="937894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  <a:p>
            <a:pPr marL="1609725">
              <a:lnSpc>
                <a:spcPct val="100000"/>
              </a:lnSpc>
              <a:spcBef>
                <a:spcPts val="98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[[0.31,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78124" y="4001297"/>
            <a:ext cx="1570990" cy="100965"/>
            <a:chOff x="878124" y="4001297"/>
            <a:chExt cx="1570990" cy="100965"/>
          </a:xfrm>
        </p:grpSpPr>
        <p:sp>
          <p:nvSpPr>
            <p:cNvPr id="22" name="object 22"/>
            <p:cNvSpPr/>
            <p:nvPr/>
          </p:nvSpPr>
          <p:spPr>
            <a:xfrm>
              <a:off x="878124" y="4051557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8236" y="4001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47800" y="4154927"/>
            <a:ext cx="100965" cy="1207135"/>
            <a:chOff x="647800" y="4154927"/>
            <a:chExt cx="100965" cy="1207135"/>
          </a:xfrm>
        </p:grpSpPr>
        <p:sp>
          <p:nvSpPr>
            <p:cNvPr id="25" name="object 25"/>
            <p:cNvSpPr/>
            <p:nvPr/>
          </p:nvSpPr>
          <p:spPr>
            <a:xfrm>
              <a:off x="698061" y="4154927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800" y="5260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7042" y="4577339"/>
            <a:ext cx="458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2362" y="8518641"/>
            <a:ext cx="5626735" cy="1477645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5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3]</a:t>
            </a:r>
            <a:endParaRPr sz="2850">
              <a:latin typeface="Courier New"/>
              <a:cs typeface="Courier New"/>
            </a:endParaRPr>
          </a:p>
          <a:p>
            <a:pPr marR="394970" algn="ctr">
              <a:lnSpc>
                <a:spcPct val="100000"/>
              </a:lnSpc>
              <a:spcBef>
                <a:spcPts val="740"/>
              </a:spcBef>
            </a:pPr>
            <a:r>
              <a:rPr sz="2450" spc="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[32,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3]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406172" y="4452265"/>
            <a:ext cx="31394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[0.00,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61D836"/>
                </a:solidFill>
                <a:latin typeface="Courier New"/>
                <a:cs typeface="Courier New"/>
              </a:rPr>
              <a:t>0.97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Courier New"/>
                <a:cs typeface="Courier New"/>
              </a:rPr>
              <a:t>0.03]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74076" y="3897338"/>
            <a:ext cx="418835" cy="41883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13039" y="3897338"/>
            <a:ext cx="418835" cy="41883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96090" y="3897338"/>
            <a:ext cx="418835" cy="41883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32386" y="4458994"/>
            <a:ext cx="418835" cy="41883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7929045" y="5711690"/>
            <a:ext cx="100965" cy="1979295"/>
            <a:chOff x="17929045" y="5711690"/>
            <a:chExt cx="100965" cy="1979295"/>
          </a:xfrm>
        </p:grpSpPr>
        <p:sp>
          <p:nvSpPr>
            <p:cNvPr id="35" name="object 35"/>
            <p:cNvSpPr/>
            <p:nvPr/>
          </p:nvSpPr>
          <p:spPr>
            <a:xfrm>
              <a:off x="17979305" y="5711690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929045" y="759016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 rot="21420000">
            <a:off x="16171234" y="5038280"/>
            <a:ext cx="337698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(prediction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2267" dirty="0">
                <a:solidFill>
                  <a:srgbClr val="FFFFFF"/>
                </a:solidFill>
                <a:latin typeface="Arial"/>
                <a:cs typeface="Arial"/>
              </a:rPr>
              <a:t>probabilities)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 rot="21420000">
            <a:off x="3338090" y="10140274"/>
            <a:ext cx="384952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(32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0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batch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 rot="21420000">
            <a:off x="4911378" y="10497264"/>
            <a:ext cx="74057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size)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27954" y="9453110"/>
            <a:ext cx="6162040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vary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depending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Calibri"/>
                <a:cs typeface="Calibri"/>
              </a:rPr>
              <a:t>you’re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95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6295859" y="8590409"/>
            <a:ext cx="1760855" cy="1297940"/>
            <a:chOff x="16295859" y="8590409"/>
            <a:chExt cx="1760855" cy="1297940"/>
          </a:xfrm>
        </p:grpSpPr>
        <p:sp>
          <p:nvSpPr>
            <p:cNvPr id="42" name="object 42"/>
            <p:cNvSpPr/>
            <p:nvPr/>
          </p:nvSpPr>
          <p:spPr>
            <a:xfrm>
              <a:off x="16306330" y="8680455"/>
              <a:ext cx="1699895" cy="1197610"/>
            </a:xfrm>
            <a:custGeom>
              <a:avLst/>
              <a:gdLst/>
              <a:ahLst/>
              <a:cxnLst/>
              <a:rect l="l" t="t" r="r" b="b"/>
              <a:pathLst>
                <a:path w="1699894" h="1197609">
                  <a:moveTo>
                    <a:pt x="0" y="1197192"/>
                  </a:moveTo>
                  <a:lnTo>
                    <a:pt x="69385" y="1184703"/>
                  </a:lnTo>
                  <a:lnTo>
                    <a:pt x="137327" y="1171660"/>
                  </a:lnTo>
                  <a:lnTo>
                    <a:pt x="203824" y="1158061"/>
                  </a:lnTo>
                  <a:lnTo>
                    <a:pt x="268876" y="1143908"/>
                  </a:lnTo>
                  <a:lnTo>
                    <a:pt x="332485" y="1129200"/>
                  </a:lnTo>
                  <a:lnTo>
                    <a:pt x="394649" y="1113937"/>
                  </a:lnTo>
                  <a:lnTo>
                    <a:pt x="455368" y="1098120"/>
                  </a:lnTo>
                  <a:lnTo>
                    <a:pt x="514643" y="1081747"/>
                  </a:lnTo>
                  <a:lnTo>
                    <a:pt x="572474" y="1064820"/>
                  </a:lnTo>
                  <a:lnTo>
                    <a:pt x="628861" y="1047338"/>
                  </a:lnTo>
                  <a:lnTo>
                    <a:pt x="683803" y="1029301"/>
                  </a:lnTo>
                  <a:lnTo>
                    <a:pt x="737300" y="1010709"/>
                  </a:lnTo>
                  <a:lnTo>
                    <a:pt x="789354" y="991563"/>
                  </a:lnTo>
                  <a:lnTo>
                    <a:pt x="839962" y="971862"/>
                  </a:lnTo>
                  <a:lnTo>
                    <a:pt x="889127" y="951605"/>
                  </a:lnTo>
                  <a:lnTo>
                    <a:pt x="936847" y="930794"/>
                  </a:lnTo>
                  <a:lnTo>
                    <a:pt x="983123" y="909429"/>
                  </a:lnTo>
                  <a:lnTo>
                    <a:pt x="1027954" y="887508"/>
                  </a:lnTo>
                  <a:lnTo>
                    <a:pt x="1071342" y="865033"/>
                  </a:lnTo>
                  <a:lnTo>
                    <a:pt x="1113284" y="842003"/>
                  </a:lnTo>
                  <a:lnTo>
                    <a:pt x="1153783" y="818418"/>
                  </a:lnTo>
                  <a:lnTo>
                    <a:pt x="1192837" y="794278"/>
                  </a:lnTo>
                  <a:lnTo>
                    <a:pt x="1230446" y="769583"/>
                  </a:lnTo>
                  <a:lnTo>
                    <a:pt x="1266611" y="744334"/>
                  </a:lnTo>
                  <a:lnTo>
                    <a:pt x="1301332" y="718530"/>
                  </a:lnTo>
                  <a:lnTo>
                    <a:pt x="1334609" y="692171"/>
                  </a:lnTo>
                  <a:lnTo>
                    <a:pt x="1366441" y="665257"/>
                  </a:lnTo>
                  <a:lnTo>
                    <a:pt x="1396828" y="637788"/>
                  </a:lnTo>
                  <a:lnTo>
                    <a:pt x="1425772" y="609765"/>
                  </a:lnTo>
                  <a:lnTo>
                    <a:pt x="1453271" y="581187"/>
                  </a:lnTo>
                  <a:lnTo>
                    <a:pt x="1479325" y="552053"/>
                  </a:lnTo>
                  <a:lnTo>
                    <a:pt x="1503936" y="522366"/>
                  </a:lnTo>
                  <a:lnTo>
                    <a:pt x="1548823" y="461325"/>
                  </a:lnTo>
                  <a:lnTo>
                    <a:pt x="1587933" y="398066"/>
                  </a:lnTo>
                  <a:lnTo>
                    <a:pt x="1621265" y="332587"/>
                  </a:lnTo>
                  <a:lnTo>
                    <a:pt x="1648820" y="264889"/>
                  </a:lnTo>
                  <a:lnTo>
                    <a:pt x="1670597" y="194972"/>
                  </a:lnTo>
                  <a:lnTo>
                    <a:pt x="1686597" y="122836"/>
                  </a:lnTo>
                  <a:lnTo>
                    <a:pt x="1696820" y="48480"/>
                  </a:lnTo>
                  <a:lnTo>
                    <a:pt x="1699764" y="10470"/>
                  </a:lnTo>
                  <a:lnTo>
                    <a:pt x="169986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955840" y="8590409"/>
              <a:ext cx="100965" cy="101600"/>
            </a:xfrm>
            <a:custGeom>
              <a:avLst/>
              <a:gdLst/>
              <a:ahLst/>
              <a:cxnLst/>
              <a:rect l="l" t="t" r="r" b="b"/>
              <a:pathLst>
                <a:path w="100965" h="101600">
                  <a:moveTo>
                    <a:pt x="51192" y="0"/>
                  </a:moveTo>
                  <a:lnTo>
                    <a:pt x="0" y="100050"/>
                  </a:lnTo>
                  <a:lnTo>
                    <a:pt x="100520" y="100982"/>
                  </a:lnTo>
                  <a:lnTo>
                    <a:pt x="51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660192" y="9585135"/>
            <a:ext cx="2061845" cy="302260"/>
            <a:chOff x="7660192" y="9585135"/>
            <a:chExt cx="2061845" cy="302260"/>
          </a:xfrm>
        </p:grpSpPr>
        <p:sp>
          <p:nvSpPr>
            <p:cNvPr id="45" name="object 45"/>
            <p:cNvSpPr/>
            <p:nvPr/>
          </p:nvSpPr>
          <p:spPr>
            <a:xfrm>
              <a:off x="7741501" y="9626017"/>
              <a:ext cx="1970405" cy="250825"/>
            </a:xfrm>
            <a:custGeom>
              <a:avLst/>
              <a:gdLst/>
              <a:ahLst/>
              <a:cxnLst/>
              <a:rect l="l" t="t" r="r" b="b"/>
              <a:pathLst>
                <a:path w="1970404" h="250825">
                  <a:moveTo>
                    <a:pt x="1969912" y="250754"/>
                  </a:moveTo>
                  <a:lnTo>
                    <a:pt x="1891672" y="246303"/>
                  </a:lnTo>
                  <a:lnTo>
                    <a:pt x="1814905" y="241753"/>
                  </a:lnTo>
                  <a:lnTo>
                    <a:pt x="1739609" y="237105"/>
                  </a:lnTo>
                  <a:lnTo>
                    <a:pt x="1665786" y="232359"/>
                  </a:lnTo>
                  <a:lnTo>
                    <a:pt x="1593435" y="227515"/>
                  </a:lnTo>
                  <a:lnTo>
                    <a:pt x="1522556" y="222573"/>
                  </a:lnTo>
                  <a:lnTo>
                    <a:pt x="1453150" y="217533"/>
                  </a:lnTo>
                  <a:lnTo>
                    <a:pt x="1385215" y="212395"/>
                  </a:lnTo>
                  <a:lnTo>
                    <a:pt x="1318753" y="207160"/>
                  </a:lnTo>
                  <a:lnTo>
                    <a:pt x="1253763" y="201826"/>
                  </a:lnTo>
                  <a:lnTo>
                    <a:pt x="1190246" y="196394"/>
                  </a:lnTo>
                  <a:lnTo>
                    <a:pt x="1128200" y="190864"/>
                  </a:lnTo>
                  <a:lnTo>
                    <a:pt x="1067627" y="185236"/>
                  </a:lnTo>
                  <a:lnTo>
                    <a:pt x="1008526" y="179510"/>
                  </a:lnTo>
                  <a:lnTo>
                    <a:pt x="950897" y="173686"/>
                  </a:lnTo>
                  <a:lnTo>
                    <a:pt x="894740" y="167764"/>
                  </a:lnTo>
                  <a:lnTo>
                    <a:pt x="840056" y="161744"/>
                  </a:lnTo>
                  <a:lnTo>
                    <a:pt x="786844" y="155626"/>
                  </a:lnTo>
                  <a:lnTo>
                    <a:pt x="735104" y="149410"/>
                  </a:lnTo>
                  <a:lnTo>
                    <a:pt x="684836" y="143096"/>
                  </a:lnTo>
                  <a:lnTo>
                    <a:pt x="636041" y="136684"/>
                  </a:lnTo>
                  <a:lnTo>
                    <a:pt x="588718" y="130174"/>
                  </a:lnTo>
                  <a:lnTo>
                    <a:pt x="542867" y="123566"/>
                  </a:lnTo>
                  <a:lnTo>
                    <a:pt x="498488" y="116860"/>
                  </a:lnTo>
                  <a:lnTo>
                    <a:pt x="455581" y="110056"/>
                  </a:lnTo>
                  <a:lnTo>
                    <a:pt x="414147" y="103154"/>
                  </a:lnTo>
                  <a:lnTo>
                    <a:pt x="374185" y="96154"/>
                  </a:lnTo>
                  <a:lnTo>
                    <a:pt x="335695" y="89056"/>
                  </a:lnTo>
                  <a:lnTo>
                    <a:pt x="263132" y="74566"/>
                  </a:lnTo>
                  <a:lnTo>
                    <a:pt x="196458" y="59683"/>
                  </a:lnTo>
                  <a:lnTo>
                    <a:pt x="135672" y="44409"/>
                  </a:lnTo>
                  <a:lnTo>
                    <a:pt x="80776" y="28743"/>
                  </a:lnTo>
                  <a:lnTo>
                    <a:pt x="31768" y="12685"/>
                  </a:lnTo>
                  <a:lnTo>
                    <a:pt x="9473" y="4508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60192" y="9585135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112364" y="0"/>
                  </a:moveTo>
                  <a:lnTo>
                    <a:pt x="0" y="2183"/>
                  </a:lnTo>
                  <a:lnTo>
                    <a:pt x="69164" y="90764"/>
                  </a:lnTo>
                  <a:lnTo>
                    <a:pt x="11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811036" y="1616086"/>
            <a:ext cx="5185410" cy="4876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3675" b="1" baseline="-2267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675" b="1" spc="-89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1133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675" b="1" spc="-89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2267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r>
              <a:rPr sz="3675" b="1" spc="-97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42" baseline="6802" dirty="0">
                <a:solidFill>
                  <a:srgbClr val="FFFFFF"/>
                </a:solidFill>
                <a:latin typeface="Arial"/>
                <a:cs typeface="Arial"/>
              </a:rPr>
              <a:t>example)</a:t>
            </a:r>
            <a:endParaRPr sz="3675" baseline="6802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4415" y="4217732"/>
            <a:ext cx="1312206" cy="1233431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3394840" y="-196799"/>
            <a:ext cx="16045180" cy="288798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pc="459" dirty="0"/>
              <a:t>Input</a:t>
            </a:r>
            <a:r>
              <a:rPr spc="-490" dirty="0"/>
              <a:t> </a:t>
            </a:r>
            <a:r>
              <a:rPr spc="640" dirty="0"/>
              <a:t>and</a:t>
            </a:r>
            <a:r>
              <a:rPr spc="-490" dirty="0"/>
              <a:t> </a:t>
            </a:r>
            <a:r>
              <a:rPr spc="625" dirty="0"/>
              <a:t>output</a:t>
            </a:r>
            <a:r>
              <a:rPr spc="-490" dirty="0"/>
              <a:t> </a:t>
            </a:r>
            <a:r>
              <a:rPr spc="625" dirty="0"/>
              <a:t>shapes</a:t>
            </a:r>
          </a:p>
          <a:p>
            <a:pPr marL="10608310" marR="5080" indent="-2155825">
              <a:lnSpc>
                <a:spcPts val="4670"/>
              </a:lnSpc>
              <a:spcBef>
                <a:spcPts val="855"/>
              </a:spcBef>
            </a:pPr>
            <a:r>
              <a:rPr sz="4100" b="1" spc="-295" dirty="0">
                <a:solidFill>
                  <a:srgbClr val="61D836"/>
                </a:solidFill>
                <a:latin typeface="Arial"/>
                <a:cs typeface="Arial"/>
              </a:rPr>
              <a:t>We’re</a:t>
            </a:r>
            <a:r>
              <a:rPr sz="4100" b="1" spc="-8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35" dirty="0">
                <a:solidFill>
                  <a:srgbClr val="61D836"/>
                </a:solidFill>
                <a:latin typeface="Arial"/>
                <a:cs typeface="Arial"/>
              </a:rPr>
              <a:t>going</a:t>
            </a:r>
            <a:r>
              <a:rPr sz="4100" b="1" spc="-8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330" dirty="0">
                <a:solidFill>
                  <a:srgbClr val="61D836"/>
                </a:solidFill>
                <a:latin typeface="Arial"/>
                <a:cs typeface="Arial"/>
              </a:rPr>
              <a:t>to</a:t>
            </a:r>
            <a:r>
              <a:rPr sz="4100" b="1" spc="-8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625" dirty="0">
                <a:solidFill>
                  <a:srgbClr val="61D836"/>
                </a:solidFill>
                <a:latin typeface="Arial"/>
                <a:cs typeface="Arial"/>
              </a:rPr>
              <a:t>be</a:t>
            </a:r>
            <a:r>
              <a:rPr sz="4100" b="1" spc="-8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dirty="0">
                <a:solidFill>
                  <a:srgbClr val="61D836"/>
                </a:solidFill>
                <a:latin typeface="Arial"/>
                <a:cs typeface="Arial"/>
              </a:rPr>
              <a:t>building</a:t>
            </a:r>
            <a:r>
              <a:rPr sz="4100" b="1" spc="-8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30" dirty="0">
                <a:solidFill>
                  <a:srgbClr val="61D836"/>
                </a:solidFill>
                <a:latin typeface="Arial"/>
                <a:cs typeface="Arial"/>
              </a:rPr>
              <a:t>CNNs </a:t>
            </a:r>
            <a:r>
              <a:rPr sz="4100" b="1" spc="-330" dirty="0">
                <a:solidFill>
                  <a:srgbClr val="61D836"/>
                </a:solidFill>
                <a:latin typeface="Arial"/>
                <a:cs typeface="Arial"/>
              </a:rPr>
              <a:t>to</a:t>
            </a:r>
            <a:r>
              <a:rPr sz="4100" b="1" spc="-9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475" dirty="0">
                <a:solidFill>
                  <a:srgbClr val="61D836"/>
                </a:solidFill>
                <a:latin typeface="Arial"/>
                <a:cs typeface="Arial"/>
              </a:rPr>
              <a:t>do</a:t>
            </a:r>
            <a:r>
              <a:rPr sz="4100" b="1" spc="-9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85" dirty="0">
                <a:solidFill>
                  <a:srgbClr val="61D836"/>
                </a:solidFill>
                <a:latin typeface="Arial"/>
                <a:cs typeface="Arial"/>
              </a:rPr>
              <a:t>this</a:t>
            </a:r>
            <a:r>
              <a:rPr sz="4100" b="1" spc="-18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10" dirty="0">
                <a:solidFill>
                  <a:srgbClr val="61D836"/>
                </a:solidFill>
                <a:latin typeface="Arial"/>
                <a:cs typeface="Arial"/>
              </a:rPr>
              <a:t>part!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9117" y="2777104"/>
            <a:ext cx="3657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[[0.00,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89117" y="3154057"/>
            <a:ext cx="3484879" cy="1250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[0.00,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0.03,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0.27…],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[0.01,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0.78,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61142" y="1594017"/>
            <a:ext cx="9657080" cy="3973829"/>
            <a:chOff x="6561142" y="1594017"/>
            <a:chExt cx="9657080" cy="39738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561" y="1594017"/>
              <a:ext cx="8958572" cy="39734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61142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14386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64169" y="341208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17415" y="336182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07176" y="3372297"/>
            <a:ext cx="454025" cy="100965"/>
            <a:chOff x="2507176" y="3372297"/>
            <a:chExt cx="454025" cy="100965"/>
          </a:xfrm>
        </p:grpSpPr>
        <p:sp>
          <p:nvSpPr>
            <p:cNvPr id="11" name="object 11"/>
            <p:cNvSpPr/>
            <p:nvPr/>
          </p:nvSpPr>
          <p:spPr>
            <a:xfrm>
              <a:off x="2507176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60418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89916" y="4631566"/>
            <a:ext cx="100965" cy="1346835"/>
            <a:chOff x="1489916" y="4631566"/>
            <a:chExt cx="100965" cy="1346835"/>
          </a:xfrm>
        </p:grpSpPr>
        <p:sp>
          <p:nvSpPr>
            <p:cNvPr id="14" name="object 14"/>
            <p:cNvSpPr/>
            <p:nvPr/>
          </p:nvSpPr>
          <p:spPr>
            <a:xfrm>
              <a:off x="1540177" y="4631566"/>
              <a:ext cx="0" cy="1256665"/>
            </a:xfrm>
            <a:custGeom>
              <a:avLst/>
              <a:gdLst/>
              <a:ahLst/>
              <a:cxnLst/>
              <a:rect l="l" t="t" r="r" b="b"/>
              <a:pathLst>
                <a:path h="1256664">
                  <a:moveTo>
                    <a:pt x="0" y="0"/>
                  </a:moveTo>
                  <a:lnTo>
                    <a:pt x="0" y="1246107"/>
                  </a:lnTo>
                  <a:lnTo>
                    <a:pt x="0" y="125657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9916" y="58776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639378" y="6552863"/>
            <a:ext cx="2589530" cy="629920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535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[10]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 rot="120000">
            <a:off x="3406262" y="2300453"/>
            <a:ext cx="397294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5"/>
              </a:lnSpc>
            </a:pP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(gets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represented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-340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-340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-4535" dirty="0">
                <a:solidFill>
                  <a:srgbClr val="FFFFFF"/>
                </a:solidFill>
                <a:latin typeface="Arial"/>
                <a:cs typeface="Arial"/>
              </a:rPr>
              <a:t>tensor)</a:t>
            </a:r>
            <a:endParaRPr sz="3675" baseline="-4535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0252" y="2446948"/>
            <a:ext cx="3162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5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20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6101" y="2786855"/>
            <a:ext cx="1706880" cy="1729105"/>
            <a:chOff x="686101" y="2786855"/>
            <a:chExt cx="1706880" cy="1729105"/>
          </a:xfrm>
        </p:grpSpPr>
        <p:sp>
          <p:nvSpPr>
            <p:cNvPr id="20" name="object 20"/>
            <p:cNvSpPr/>
            <p:nvPr/>
          </p:nvSpPr>
          <p:spPr>
            <a:xfrm>
              <a:off x="822187" y="2837115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2298" y="27868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361" y="2919543"/>
              <a:ext cx="0" cy="1418590"/>
            </a:xfrm>
            <a:custGeom>
              <a:avLst/>
              <a:gdLst/>
              <a:ahLst/>
              <a:cxnLst/>
              <a:rect l="l" t="t" r="r" b="b"/>
              <a:pathLst>
                <a:path h="1418589">
                  <a:moveTo>
                    <a:pt x="0" y="0"/>
                  </a:moveTo>
                  <a:lnTo>
                    <a:pt x="0" y="1408068"/>
                  </a:lnTo>
                  <a:lnTo>
                    <a:pt x="0" y="1418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6101" y="432761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950" y="2889588"/>
              <a:ext cx="1520454" cy="16257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02638" y="3373367"/>
            <a:ext cx="3162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5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360697" y="3185469"/>
            <a:ext cx="26206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[0.00,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61D836"/>
                </a:solidFill>
                <a:latin typeface="Courier New"/>
                <a:cs typeface="Courier New"/>
              </a:rPr>
              <a:t>0.97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…]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2918" y="2580150"/>
            <a:ext cx="513073" cy="51307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54248" y="2580150"/>
            <a:ext cx="513073" cy="51307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9144360" y="2504625"/>
            <a:ext cx="384175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000" spc="5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04449" y="2580150"/>
            <a:ext cx="513073" cy="51307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586922" y="3192198"/>
            <a:ext cx="418835" cy="41883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7883581" y="4444893"/>
            <a:ext cx="100965" cy="1979295"/>
            <a:chOff x="17883581" y="4444893"/>
            <a:chExt cx="100965" cy="1979295"/>
          </a:xfrm>
        </p:grpSpPr>
        <p:sp>
          <p:nvSpPr>
            <p:cNvPr id="33" name="object 33"/>
            <p:cNvSpPr/>
            <p:nvPr/>
          </p:nvSpPr>
          <p:spPr>
            <a:xfrm>
              <a:off x="17933841" y="4444893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883581" y="632337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 rot="21420000">
            <a:off x="16125770" y="3771484"/>
            <a:ext cx="337698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(prediction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2267" dirty="0">
                <a:solidFill>
                  <a:srgbClr val="FFFFFF"/>
                </a:solidFill>
                <a:latin typeface="Arial"/>
                <a:cs typeface="Arial"/>
              </a:rPr>
              <a:t>probabilities)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77577" y="10244119"/>
            <a:ext cx="3862070" cy="7594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595755" marR="5080" indent="-1583690">
              <a:lnSpc>
                <a:spcPts val="2810"/>
              </a:lnSpc>
              <a:spcBef>
                <a:spcPts val="325"/>
              </a:spcBef>
            </a:pP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(32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0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batch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size)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539252" y="8558399"/>
            <a:ext cx="6162040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vary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depending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Calibri"/>
                <a:cs typeface="Calibri"/>
              </a:rPr>
              <a:t>you’re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95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134526" y="7323613"/>
            <a:ext cx="867410" cy="1221105"/>
            <a:chOff x="17134526" y="7323613"/>
            <a:chExt cx="867410" cy="1221105"/>
          </a:xfrm>
        </p:grpSpPr>
        <p:sp>
          <p:nvSpPr>
            <p:cNvPr id="39" name="object 39"/>
            <p:cNvSpPr/>
            <p:nvPr/>
          </p:nvSpPr>
          <p:spPr>
            <a:xfrm>
              <a:off x="17144997" y="7413231"/>
              <a:ext cx="808355" cy="1120775"/>
            </a:xfrm>
            <a:custGeom>
              <a:avLst/>
              <a:gdLst/>
              <a:ahLst/>
              <a:cxnLst/>
              <a:rect l="l" t="t" r="r" b="b"/>
              <a:pathLst>
                <a:path w="808355" h="1120775">
                  <a:moveTo>
                    <a:pt x="0" y="1120455"/>
                  </a:moveTo>
                  <a:lnTo>
                    <a:pt x="48549" y="1092137"/>
                  </a:lnTo>
                  <a:lnTo>
                    <a:pt x="95617" y="1063108"/>
                  </a:lnTo>
                  <a:lnTo>
                    <a:pt x="141205" y="1033368"/>
                  </a:lnTo>
                  <a:lnTo>
                    <a:pt x="185312" y="1002916"/>
                  </a:lnTo>
                  <a:lnTo>
                    <a:pt x="227939" y="971753"/>
                  </a:lnTo>
                  <a:lnTo>
                    <a:pt x="269084" y="939879"/>
                  </a:lnTo>
                  <a:lnTo>
                    <a:pt x="308749" y="907293"/>
                  </a:lnTo>
                  <a:lnTo>
                    <a:pt x="346933" y="873996"/>
                  </a:lnTo>
                  <a:lnTo>
                    <a:pt x="383636" y="839987"/>
                  </a:lnTo>
                  <a:lnTo>
                    <a:pt x="418859" y="805267"/>
                  </a:lnTo>
                  <a:lnTo>
                    <a:pt x="452601" y="769836"/>
                  </a:lnTo>
                  <a:lnTo>
                    <a:pt x="484862" y="733693"/>
                  </a:lnTo>
                  <a:lnTo>
                    <a:pt x="515642" y="696839"/>
                  </a:lnTo>
                  <a:lnTo>
                    <a:pt x="544941" y="659273"/>
                  </a:lnTo>
                  <a:lnTo>
                    <a:pt x="572760" y="620996"/>
                  </a:lnTo>
                  <a:lnTo>
                    <a:pt x="599098" y="582008"/>
                  </a:lnTo>
                  <a:lnTo>
                    <a:pt x="623955" y="542308"/>
                  </a:lnTo>
                  <a:lnTo>
                    <a:pt x="647331" y="501897"/>
                  </a:lnTo>
                  <a:lnTo>
                    <a:pt x="669227" y="460775"/>
                  </a:lnTo>
                  <a:lnTo>
                    <a:pt x="689642" y="418941"/>
                  </a:lnTo>
                  <a:lnTo>
                    <a:pt x="708576" y="376396"/>
                  </a:lnTo>
                  <a:lnTo>
                    <a:pt x="726030" y="333139"/>
                  </a:lnTo>
                  <a:lnTo>
                    <a:pt x="742002" y="289171"/>
                  </a:lnTo>
                  <a:lnTo>
                    <a:pt x="756494" y="244491"/>
                  </a:lnTo>
                  <a:lnTo>
                    <a:pt x="769505" y="199100"/>
                  </a:lnTo>
                  <a:lnTo>
                    <a:pt x="781035" y="152998"/>
                  </a:lnTo>
                  <a:lnTo>
                    <a:pt x="791085" y="106185"/>
                  </a:lnTo>
                  <a:lnTo>
                    <a:pt x="799654" y="58660"/>
                  </a:lnTo>
                  <a:lnTo>
                    <a:pt x="806742" y="10423"/>
                  </a:lnTo>
                  <a:lnTo>
                    <a:pt x="8077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901717" y="7323613"/>
              <a:ext cx="100330" cy="105410"/>
            </a:xfrm>
            <a:custGeom>
              <a:avLst/>
              <a:gdLst/>
              <a:ahLst/>
              <a:cxnLst/>
              <a:rect l="l" t="t" r="r" b="b"/>
              <a:pathLst>
                <a:path w="100330" h="105409">
                  <a:moveTo>
                    <a:pt x="59851" y="0"/>
                  </a:moveTo>
                  <a:lnTo>
                    <a:pt x="0" y="95123"/>
                  </a:lnTo>
                  <a:lnTo>
                    <a:pt x="100038" y="104953"/>
                  </a:lnTo>
                  <a:lnTo>
                    <a:pt x="59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70580" y="9004935"/>
            <a:ext cx="2562860" cy="210820"/>
            <a:chOff x="8770580" y="9004935"/>
            <a:chExt cx="2562860" cy="210820"/>
          </a:xfrm>
        </p:grpSpPr>
        <p:sp>
          <p:nvSpPr>
            <p:cNvPr id="42" name="object 42"/>
            <p:cNvSpPr/>
            <p:nvPr/>
          </p:nvSpPr>
          <p:spPr>
            <a:xfrm>
              <a:off x="8857290" y="9050505"/>
              <a:ext cx="2465705" cy="154305"/>
            </a:xfrm>
            <a:custGeom>
              <a:avLst/>
              <a:gdLst/>
              <a:ahLst/>
              <a:cxnLst/>
              <a:rect l="l" t="t" r="r" b="b"/>
              <a:pathLst>
                <a:path w="2465704" h="154304">
                  <a:moveTo>
                    <a:pt x="2465463" y="152557"/>
                  </a:moveTo>
                  <a:lnTo>
                    <a:pt x="2392941" y="153208"/>
                  </a:lnTo>
                  <a:lnTo>
                    <a:pt x="2321353" y="153704"/>
                  </a:lnTo>
                  <a:lnTo>
                    <a:pt x="2250699" y="154046"/>
                  </a:lnTo>
                  <a:lnTo>
                    <a:pt x="2180979" y="154234"/>
                  </a:lnTo>
                  <a:lnTo>
                    <a:pt x="2112192" y="154267"/>
                  </a:lnTo>
                  <a:lnTo>
                    <a:pt x="2044340" y="154145"/>
                  </a:lnTo>
                  <a:lnTo>
                    <a:pt x="1977421" y="153870"/>
                  </a:lnTo>
                  <a:lnTo>
                    <a:pt x="1911437" y="153440"/>
                  </a:lnTo>
                  <a:lnTo>
                    <a:pt x="1846386" y="152855"/>
                  </a:lnTo>
                  <a:lnTo>
                    <a:pt x="1782268" y="152116"/>
                  </a:lnTo>
                  <a:lnTo>
                    <a:pt x="1719085" y="151222"/>
                  </a:lnTo>
                  <a:lnTo>
                    <a:pt x="1656836" y="150174"/>
                  </a:lnTo>
                  <a:lnTo>
                    <a:pt x="1595520" y="148972"/>
                  </a:lnTo>
                  <a:lnTo>
                    <a:pt x="1535138" y="147615"/>
                  </a:lnTo>
                  <a:lnTo>
                    <a:pt x="1475691" y="146104"/>
                  </a:lnTo>
                  <a:lnTo>
                    <a:pt x="1417176" y="144438"/>
                  </a:lnTo>
                  <a:lnTo>
                    <a:pt x="1359596" y="142618"/>
                  </a:lnTo>
                  <a:lnTo>
                    <a:pt x="1302950" y="140644"/>
                  </a:lnTo>
                  <a:lnTo>
                    <a:pt x="1247237" y="138515"/>
                  </a:lnTo>
                  <a:lnTo>
                    <a:pt x="1192459" y="136231"/>
                  </a:lnTo>
                  <a:lnTo>
                    <a:pt x="1138614" y="133793"/>
                  </a:lnTo>
                  <a:lnTo>
                    <a:pt x="1085703" y="131201"/>
                  </a:lnTo>
                  <a:lnTo>
                    <a:pt x="1033726" y="128454"/>
                  </a:lnTo>
                  <a:lnTo>
                    <a:pt x="982682" y="125553"/>
                  </a:lnTo>
                  <a:lnTo>
                    <a:pt x="932573" y="122497"/>
                  </a:lnTo>
                  <a:lnTo>
                    <a:pt x="883397" y="119287"/>
                  </a:lnTo>
                  <a:lnTo>
                    <a:pt x="835156" y="115923"/>
                  </a:lnTo>
                  <a:lnTo>
                    <a:pt x="787848" y="112404"/>
                  </a:lnTo>
                  <a:lnTo>
                    <a:pt x="741474" y="108730"/>
                  </a:lnTo>
                  <a:lnTo>
                    <a:pt x="696033" y="104902"/>
                  </a:lnTo>
                  <a:lnTo>
                    <a:pt x="651527" y="100920"/>
                  </a:lnTo>
                  <a:lnTo>
                    <a:pt x="607954" y="96783"/>
                  </a:lnTo>
                  <a:lnTo>
                    <a:pt x="565316" y="92492"/>
                  </a:lnTo>
                  <a:lnTo>
                    <a:pt x="523611" y="88047"/>
                  </a:lnTo>
                  <a:lnTo>
                    <a:pt x="482840" y="83447"/>
                  </a:lnTo>
                  <a:lnTo>
                    <a:pt x="443003" y="78692"/>
                  </a:lnTo>
                  <a:lnTo>
                    <a:pt x="404099" y="73783"/>
                  </a:lnTo>
                  <a:lnTo>
                    <a:pt x="366130" y="68720"/>
                  </a:lnTo>
                  <a:lnTo>
                    <a:pt x="292992" y="58130"/>
                  </a:lnTo>
                  <a:lnTo>
                    <a:pt x="223590" y="46922"/>
                  </a:lnTo>
                  <a:lnTo>
                    <a:pt x="157924" y="35096"/>
                  </a:lnTo>
                  <a:lnTo>
                    <a:pt x="95992" y="22653"/>
                  </a:lnTo>
                  <a:lnTo>
                    <a:pt x="37796" y="9592"/>
                  </a:lnTo>
                  <a:lnTo>
                    <a:pt x="10099" y="283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70580" y="9004935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110353" y="0"/>
                  </a:moveTo>
                  <a:lnTo>
                    <a:pt x="0" y="21271"/>
                  </a:lnTo>
                  <a:lnTo>
                    <a:pt x="83229" y="96791"/>
                  </a:lnTo>
                  <a:lnTo>
                    <a:pt x="1103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90" rIns="0" bIns="0" rtlCol="0">
            <a:spAutoFit/>
          </a:bodyPr>
          <a:lstStyle/>
          <a:p>
            <a:pPr marL="2947670">
              <a:lnSpc>
                <a:spcPct val="100000"/>
              </a:lnSpc>
              <a:spcBef>
                <a:spcPts val="130"/>
              </a:spcBef>
            </a:pPr>
            <a:r>
              <a:rPr spc="459" dirty="0"/>
              <a:t>Input</a:t>
            </a:r>
            <a:r>
              <a:rPr spc="-490" dirty="0"/>
              <a:t> </a:t>
            </a:r>
            <a:r>
              <a:rPr spc="640" dirty="0"/>
              <a:t>and</a:t>
            </a:r>
            <a:r>
              <a:rPr spc="-490" dirty="0"/>
              <a:t> </a:t>
            </a:r>
            <a:r>
              <a:rPr spc="625" dirty="0"/>
              <a:t>output</a:t>
            </a:r>
            <a:r>
              <a:rPr spc="-490" dirty="0"/>
              <a:t> </a:t>
            </a:r>
            <a:r>
              <a:rPr spc="625" dirty="0"/>
              <a:t>shapes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89140" y="6011406"/>
            <a:ext cx="10313035" cy="152590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height,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width,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colour_channels]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(NHWC)</a:t>
            </a:r>
            <a:endParaRPr sz="2850">
              <a:latin typeface="Courier New"/>
              <a:cs typeface="Courier New"/>
            </a:endParaRPr>
          </a:p>
          <a:p>
            <a:pPr marR="2242185" algn="ctr">
              <a:lnSpc>
                <a:spcPts val="2905"/>
              </a:lnSpc>
              <a:spcBef>
                <a:spcPts val="965"/>
              </a:spcBef>
            </a:pPr>
            <a:r>
              <a:rPr sz="2450" spc="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ts val="3385"/>
              </a:lnSpc>
            </a:pP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colour_channels,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height,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width]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(NCHW)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83291" y="7953302"/>
            <a:ext cx="6604000" cy="2250440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77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1]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(NHWC)</a:t>
            </a:r>
            <a:endParaRPr sz="2850">
              <a:latin typeface="Courier New"/>
              <a:cs typeface="Courier New"/>
            </a:endParaRPr>
          </a:p>
          <a:p>
            <a:pPr marL="71120">
              <a:lnSpc>
                <a:spcPct val="100000"/>
              </a:lnSpc>
              <a:spcBef>
                <a:spcPts val="96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28]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(NCHW)</a:t>
            </a:r>
            <a:endParaRPr sz="2850">
              <a:latin typeface="Courier New"/>
              <a:cs typeface="Courier New"/>
            </a:endParaRPr>
          </a:p>
          <a:p>
            <a:pPr marR="574675" algn="ctr">
              <a:lnSpc>
                <a:spcPct val="100000"/>
              </a:lnSpc>
              <a:spcBef>
                <a:spcPts val="1135"/>
              </a:spcBef>
            </a:pPr>
            <a:r>
              <a:rPr sz="2450" spc="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50">
              <a:latin typeface="Calibri"/>
              <a:cs typeface="Calibri"/>
            </a:endParaRPr>
          </a:p>
          <a:p>
            <a:pPr marL="100965">
              <a:lnSpc>
                <a:spcPct val="100000"/>
              </a:lnSpc>
              <a:spcBef>
                <a:spcPts val="43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[32,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1]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 rot="120000">
            <a:off x="10768256" y="6053641"/>
            <a:ext cx="3033846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3675" b="1" spc="-187" baseline="2267" dirty="0">
                <a:solidFill>
                  <a:srgbClr val="FFFFFF"/>
                </a:solidFill>
                <a:latin typeface="Arial"/>
                <a:cs typeface="Arial"/>
              </a:rPr>
              <a:t>(colour</a:t>
            </a:r>
            <a:r>
              <a:rPr sz="3675" b="1" spc="-37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4" dirty="0">
                <a:solidFill>
                  <a:srgbClr val="FFFFFF"/>
                </a:solidFill>
                <a:latin typeface="Arial"/>
                <a:cs typeface="Arial"/>
              </a:rPr>
              <a:t>channels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-2267" dirty="0">
                <a:solidFill>
                  <a:srgbClr val="FFFFFF"/>
                </a:solidFill>
                <a:latin typeface="Arial"/>
                <a:cs typeface="Arial"/>
              </a:rPr>
              <a:t>last)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 rot="120000">
            <a:off x="10775445" y="6980132"/>
            <a:ext cx="312417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sz="3675" b="1" spc="-187" baseline="2267" dirty="0">
                <a:solidFill>
                  <a:srgbClr val="FFFFFF"/>
                </a:solidFill>
                <a:latin typeface="Arial"/>
                <a:cs typeface="Arial"/>
              </a:rPr>
              <a:t>(colour</a:t>
            </a:r>
            <a:r>
              <a:rPr sz="3675" b="1" spc="-37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4" dirty="0">
                <a:solidFill>
                  <a:srgbClr val="FFFFFF"/>
                </a:solidFill>
                <a:latin typeface="Arial"/>
                <a:cs typeface="Arial"/>
              </a:rPr>
              <a:t>channels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75" baseline="-2267" dirty="0">
                <a:solidFill>
                  <a:srgbClr val="FFFFFF"/>
                </a:solidFill>
                <a:latin typeface="Arial"/>
                <a:cs typeface="Arial"/>
              </a:rPr>
              <a:t>first)</a:t>
            </a:r>
            <a:endParaRPr sz="3675" baseline="-22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6675100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spc="545" dirty="0"/>
              <a:t>“What</a:t>
            </a:r>
            <a:r>
              <a:rPr spc="-480" dirty="0"/>
              <a:t> </a:t>
            </a:r>
            <a:r>
              <a:rPr spc="370" dirty="0"/>
              <a:t>is</a:t>
            </a:r>
            <a:r>
              <a:rPr spc="-480" dirty="0"/>
              <a:t> </a:t>
            </a:r>
            <a:r>
              <a:rPr spc="720" dirty="0"/>
              <a:t>a</a:t>
            </a:r>
            <a:r>
              <a:rPr spc="-480" dirty="0"/>
              <a:t> </a:t>
            </a:r>
            <a:r>
              <a:rPr spc="434" dirty="0"/>
              <a:t>convolutional</a:t>
            </a:r>
            <a:r>
              <a:rPr spc="-480" dirty="0"/>
              <a:t> </a:t>
            </a:r>
            <a:r>
              <a:rPr spc="290" dirty="0"/>
              <a:t>neural </a:t>
            </a:r>
            <a:r>
              <a:rPr spc="580" dirty="0"/>
              <a:t>network</a:t>
            </a:r>
            <a:r>
              <a:rPr spc="-484" dirty="0"/>
              <a:t> </a:t>
            </a:r>
            <a:r>
              <a:rPr spc="520" dirty="0"/>
              <a:t>(CNN)?”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436" rIns="0" bIns="0" rtlCol="0">
            <a:spAutoFit/>
          </a:bodyPr>
          <a:lstStyle/>
          <a:p>
            <a:pPr marL="5780405">
              <a:lnSpc>
                <a:spcPct val="100000"/>
              </a:lnSpc>
              <a:spcBef>
                <a:spcPts val="130"/>
              </a:spcBef>
            </a:pPr>
            <a:r>
              <a:rPr spc="390" dirty="0"/>
              <a:t>FashionMNIST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08301" y="5309713"/>
            <a:ext cx="6482715" cy="2099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900"/>
              </a:lnSpc>
              <a:spcBef>
                <a:spcPts val="95"/>
              </a:spcBef>
            </a:pPr>
            <a:r>
              <a:rPr sz="4100" spc="235" dirty="0">
                <a:solidFill>
                  <a:srgbClr val="16E7CF"/>
                </a:solidFill>
                <a:latin typeface="Calibri"/>
                <a:cs typeface="Calibri"/>
              </a:rPr>
              <a:t>“What</a:t>
            </a:r>
            <a:r>
              <a:rPr sz="4100" spc="-2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335" dirty="0">
                <a:solidFill>
                  <a:srgbClr val="16E7CF"/>
                </a:solidFill>
                <a:latin typeface="Calibri"/>
                <a:cs typeface="Calibri"/>
              </a:rPr>
              <a:t>type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275" dirty="0">
                <a:solidFill>
                  <a:srgbClr val="16E7CF"/>
                </a:solidFill>
                <a:latin typeface="Calibri"/>
                <a:cs typeface="Calibri"/>
              </a:rPr>
              <a:t>of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250" dirty="0">
                <a:solidFill>
                  <a:srgbClr val="16E7CF"/>
                </a:solidFill>
                <a:latin typeface="Calibri"/>
                <a:cs typeface="Calibri"/>
              </a:rPr>
              <a:t>clothing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125" dirty="0">
                <a:solidFill>
                  <a:srgbClr val="16E7CF"/>
                </a:solidFill>
                <a:latin typeface="Calibri"/>
                <a:cs typeface="Calibri"/>
              </a:rPr>
              <a:t>is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50" dirty="0">
                <a:solidFill>
                  <a:srgbClr val="16E7CF"/>
                </a:solidFill>
                <a:latin typeface="Calibri"/>
                <a:cs typeface="Calibri"/>
              </a:rPr>
              <a:t>in </a:t>
            </a:r>
            <a:r>
              <a:rPr sz="4100" spc="19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220" dirty="0">
                <a:solidFill>
                  <a:srgbClr val="16E7CF"/>
                </a:solidFill>
                <a:latin typeface="Calibri"/>
                <a:cs typeface="Calibri"/>
              </a:rPr>
              <a:t>image?”</a:t>
            </a:r>
            <a:endParaRPr sz="4100">
              <a:latin typeface="Calibri"/>
              <a:cs typeface="Calibri"/>
            </a:endParaRPr>
          </a:p>
          <a:p>
            <a:pPr marL="147955" algn="ctr">
              <a:lnSpc>
                <a:spcPct val="100000"/>
              </a:lnSpc>
              <a:spcBef>
                <a:spcPts val="1655"/>
              </a:spcBef>
            </a:pP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3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20" dirty="0">
                <a:solidFill>
                  <a:srgbClr val="FFFFFF"/>
                </a:solidFill>
                <a:latin typeface="Calibri"/>
                <a:cs typeface="Calibri"/>
              </a:rPr>
              <a:t>classiKcation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5145785" y="7571103"/>
            <a:ext cx="32790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3675" b="1" spc="-195" baseline="2267" dirty="0">
                <a:solidFill>
                  <a:srgbClr val="FFFFFF"/>
                </a:solidFill>
                <a:latin typeface="Arial"/>
                <a:cs typeface="Arial"/>
              </a:rPr>
              <a:t>(more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4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1133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3675" b="1" spc="-75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35" baseline="-2267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16174588" y="7924193"/>
            <a:ext cx="12025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006" y="1618608"/>
            <a:ext cx="8866205" cy="88662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11931" y="10642309"/>
            <a:ext cx="62464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torchvision.datasets.FashionMNIST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9732" y="162239"/>
            <a:ext cx="11426825" cy="1325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0" spc="275" dirty="0"/>
              <a:t>FashionMNIST:</a:t>
            </a:r>
            <a:r>
              <a:rPr sz="8500" spc="-420" dirty="0"/>
              <a:t> </a:t>
            </a:r>
            <a:r>
              <a:rPr sz="8500" spc="575" dirty="0"/>
              <a:t>Batched</a:t>
            </a:r>
            <a:endParaRPr sz="8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985" y="3556815"/>
            <a:ext cx="4494033" cy="44940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1729" y="8150166"/>
            <a:ext cx="417258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torchvision.datasets.FashionMNIST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91786" y="2880361"/>
            <a:ext cx="11487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85" dirty="0">
                <a:solidFill>
                  <a:srgbClr val="16E7CF"/>
                </a:solidFill>
                <a:latin typeface="Calibri"/>
                <a:cs typeface="Calibri"/>
              </a:rPr>
              <a:t>Batch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53532" y="2908112"/>
            <a:ext cx="2844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300" dirty="0">
                <a:solidFill>
                  <a:srgbClr val="16E7CF"/>
                </a:solidFill>
                <a:latin typeface="Calibri"/>
                <a:cs typeface="Calibri"/>
              </a:rPr>
              <a:t>0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75394" y="9122880"/>
            <a:ext cx="570865" cy="365125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b="1" spc="254" dirty="0">
                <a:solidFill>
                  <a:srgbClr val="16E7CF"/>
                </a:solidFill>
                <a:latin typeface="Calibri"/>
                <a:cs typeface="Calibri"/>
              </a:rPr>
              <a:t>…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597943" y="4082324"/>
            <a:ext cx="3386454" cy="838200"/>
            <a:chOff x="14597943" y="4082324"/>
            <a:chExt cx="3386454" cy="8382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0105" y="4082324"/>
              <a:ext cx="2524279" cy="8376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7943" y="4082324"/>
              <a:ext cx="837670" cy="83767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98086" y="4082324"/>
            <a:ext cx="837670" cy="8376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98218" y="4082324"/>
            <a:ext cx="837670" cy="8376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990389" y="4219148"/>
            <a:ext cx="2108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65" dirty="0">
                <a:solidFill>
                  <a:srgbClr val="16E7CF"/>
                </a:solidFill>
                <a:latin typeface="Calibri"/>
                <a:cs typeface="Calibri"/>
              </a:rPr>
              <a:t>1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12660" y="4150689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54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9912" y="4082324"/>
            <a:ext cx="837670" cy="83767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60105" y="5255521"/>
            <a:ext cx="2524279" cy="83767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14984" y="5529009"/>
            <a:ext cx="549643" cy="54964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98086" y="5384996"/>
            <a:ext cx="837670" cy="83767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98218" y="5400294"/>
            <a:ext cx="837670" cy="83767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963584" y="5464405"/>
            <a:ext cx="2641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50" dirty="0">
                <a:solidFill>
                  <a:srgbClr val="16E7CF"/>
                </a:solidFill>
                <a:latin typeface="Calibri"/>
                <a:cs typeface="Calibri"/>
              </a:rPr>
              <a:t>2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912660" y="5392347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54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349912" y="5255521"/>
            <a:ext cx="837670" cy="83767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4670966" y="6650774"/>
            <a:ext cx="3313429" cy="905510"/>
            <a:chOff x="14670966" y="6650774"/>
            <a:chExt cx="3313429" cy="90551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03408" y="6650774"/>
              <a:ext cx="1680975" cy="8376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0104" y="6703129"/>
              <a:ext cx="837670" cy="8376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70966" y="6718265"/>
              <a:ext cx="837670" cy="83767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698086" y="6718265"/>
            <a:ext cx="837670" cy="83767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798218" y="6718265"/>
            <a:ext cx="837670" cy="83767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964213" y="6855090"/>
            <a:ext cx="2628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30" dirty="0">
                <a:solidFill>
                  <a:srgbClr val="16E7CF"/>
                </a:solidFill>
                <a:latin typeface="Calibri"/>
                <a:cs typeface="Calibri"/>
              </a:rPr>
              <a:t>3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912660" y="6706522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54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349912" y="6650774"/>
            <a:ext cx="837670" cy="83767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670966" y="7883875"/>
            <a:ext cx="3313417" cy="83767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698086" y="7883875"/>
            <a:ext cx="837670" cy="83767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798218" y="7883875"/>
            <a:ext cx="837670" cy="837670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1957092" y="8020699"/>
            <a:ext cx="2774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50" dirty="0">
                <a:solidFill>
                  <a:srgbClr val="16E7CF"/>
                </a:solidFill>
                <a:latin typeface="Calibri"/>
                <a:cs typeface="Calibri"/>
              </a:rPr>
              <a:t>4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988595" y="7883389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54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349912" y="7883875"/>
            <a:ext cx="837670" cy="83767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798218" y="2764352"/>
            <a:ext cx="837670" cy="8376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698086" y="2764479"/>
            <a:ext cx="837670" cy="83767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4597943" y="2764352"/>
            <a:ext cx="3386454" cy="838200"/>
            <a:chOff x="14597943" y="2764352"/>
            <a:chExt cx="3386454" cy="838200"/>
          </a:xfrm>
        </p:grpSpPr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97943" y="2764352"/>
              <a:ext cx="837670" cy="83767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60105" y="2764352"/>
              <a:ext cx="2524279" cy="83779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977268" y="2063741"/>
            <a:ext cx="42487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13915" algn="l"/>
                <a:tab pos="3051175" algn="l"/>
                <a:tab pos="3996690" algn="l"/>
              </a:tabLst>
            </a:pPr>
            <a:r>
              <a:rPr sz="3300" b="1" spc="175" dirty="0">
                <a:solidFill>
                  <a:srgbClr val="61D836"/>
                </a:solidFill>
                <a:latin typeface="Calibri"/>
                <a:cs typeface="Calibri"/>
              </a:rPr>
              <a:t>Sample</a:t>
            </a:r>
            <a:r>
              <a:rPr sz="3300" b="1" dirty="0">
                <a:solidFill>
                  <a:srgbClr val="61D836"/>
                </a:solidFill>
                <a:latin typeface="Calibri"/>
                <a:cs typeface="Calibri"/>
              </a:rPr>
              <a:t>	</a:t>
            </a:r>
            <a:r>
              <a:rPr sz="3300" b="1" spc="300" dirty="0">
                <a:solidFill>
                  <a:srgbClr val="61D836"/>
                </a:solidFill>
                <a:latin typeface="Calibri"/>
                <a:cs typeface="Calibri"/>
              </a:rPr>
              <a:t>0</a:t>
            </a:r>
            <a:r>
              <a:rPr sz="3300" b="1" dirty="0">
                <a:solidFill>
                  <a:srgbClr val="61D836"/>
                </a:solidFill>
                <a:latin typeface="Calibri"/>
                <a:cs typeface="Calibri"/>
              </a:rPr>
              <a:t>	</a:t>
            </a:r>
            <a:r>
              <a:rPr sz="3300" b="1" spc="-50" dirty="0">
                <a:solidFill>
                  <a:srgbClr val="61D836"/>
                </a:solidFill>
                <a:latin typeface="Calibri"/>
                <a:cs typeface="Calibri"/>
              </a:rPr>
              <a:t>1</a:t>
            </a:r>
            <a:r>
              <a:rPr sz="3300" b="1" dirty="0">
                <a:solidFill>
                  <a:srgbClr val="61D836"/>
                </a:solidFill>
                <a:latin typeface="Calibri"/>
                <a:cs typeface="Calibri"/>
              </a:rPr>
              <a:t>	</a:t>
            </a:r>
            <a:r>
              <a:rPr sz="3300" b="1" spc="150" dirty="0">
                <a:solidFill>
                  <a:srgbClr val="61D836"/>
                </a:solidFill>
                <a:latin typeface="Calibri"/>
                <a:cs typeface="Calibri"/>
              </a:rPr>
              <a:t>2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8349912" y="2743537"/>
            <a:ext cx="837670" cy="83767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5751689" y="2066195"/>
            <a:ext cx="32550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8360" algn="l"/>
                <a:tab pos="1699895" algn="l"/>
                <a:tab pos="2791460" algn="l"/>
              </a:tabLst>
            </a:pPr>
            <a:r>
              <a:rPr sz="3300" b="1" spc="130" dirty="0">
                <a:solidFill>
                  <a:srgbClr val="61D836"/>
                </a:solidFill>
                <a:latin typeface="Calibri"/>
                <a:cs typeface="Calibri"/>
              </a:rPr>
              <a:t>3</a:t>
            </a:r>
            <a:r>
              <a:rPr sz="3300" b="1" dirty="0">
                <a:solidFill>
                  <a:srgbClr val="61D836"/>
                </a:solidFill>
                <a:latin typeface="Calibri"/>
                <a:cs typeface="Calibri"/>
              </a:rPr>
              <a:t>	</a:t>
            </a:r>
            <a:r>
              <a:rPr sz="3300" b="1" spc="250" dirty="0">
                <a:solidFill>
                  <a:srgbClr val="61D836"/>
                </a:solidFill>
                <a:latin typeface="Calibri"/>
                <a:cs typeface="Calibri"/>
              </a:rPr>
              <a:t>4</a:t>
            </a:r>
            <a:r>
              <a:rPr sz="3300" b="1" dirty="0">
                <a:solidFill>
                  <a:srgbClr val="61D836"/>
                </a:solidFill>
                <a:latin typeface="Calibri"/>
                <a:cs typeface="Calibri"/>
              </a:rPr>
              <a:t>	</a:t>
            </a:r>
            <a:r>
              <a:rPr sz="3300" b="1" spc="114" dirty="0">
                <a:solidFill>
                  <a:srgbClr val="61D836"/>
                </a:solidFill>
                <a:latin typeface="Calibri"/>
                <a:cs typeface="Calibri"/>
              </a:rPr>
              <a:t>5</a:t>
            </a:r>
            <a:r>
              <a:rPr sz="3300" b="1" dirty="0">
                <a:solidFill>
                  <a:srgbClr val="61D836"/>
                </a:solidFill>
                <a:latin typeface="Calibri"/>
                <a:cs typeface="Calibri"/>
              </a:rPr>
              <a:t>	</a:t>
            </a:r>
            <a:r>
              <a:rPr sz="3200" b="1" spc="120" dirty="0">
                <a:solidFill>
                  <a:srgbClr val="61D836"/>
                </a:solidFill>
                <a:latin typeface="Calibri"/>
                <a:cs typeface="Calibri"/>
              </a:rPr>
              <a:t>32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 rot="120000">
            <a:off x="16974350" y="1396666"/>
            <a:ext cx="247621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0"/>
              </a:lnSpc>
            </a:pP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batch_size=32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 rot="120000">
            <a:off x="16632778" y="1751358"/>
            <a:ext cx="312354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4"/>
              </a:lnSpc>
            </a:pPr>
            <a:r>
              <a:rPr sz="3675" b="1" spc="247" baseline="1133" dirty="0">
                <a:solidFill>
                  <a:srgbClr val="FFFFFF"/>
                </a:solidFill>
                <a:latin typeface="Arial"/>
                <a:cs typeface="Arial"/>
              </a:rPr>
              <a:t>(32</a:t>
            </a: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75" dirty="0">
                <a:solidFill>
                  <a:srgbClr val="FFFFFF"/>
                </a:solidFill>
                <a:latin typeface="Arial"/>
                <a:cs typeface="Arial"/>
              </a:rPr>
              <a:t>samples</a:t>
            </a: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82" baseline="-3401" dirty="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sz="3675" b="1" spc="-127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04" baseline="-4535" dirty="0">
                <a:solidFill>
                  <a:srgbClr val="FFFFFF"/>
                </a:solidFill>
                <a:latin typeface="Arial"/>
                <a:cs typeface="Arial"/>
              </a:rPr>
              <a:t>batch)</a:t>
            </a:r>
            <a:endParaRPr sz="3675" baseline="-4535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899516" y="4491665"/>
            <a:ext cx="6720205" cy="2366010"/>
            <a:chOff x="4899516" y="4491665"/>
            <a:chExt cx="6720205" cy="2366010"/>
          </a:xfrm>
        </p:grpSpPr>
        <p:sp>
          <p:nvSpPr>
            <p:cNvPr id="49" name="object 49"/>
            <p:cNvSpPr/>
            <p:nvPr/>
          </p:nvSpPr>
          <p:spPr>
            <a:xfrm>
              <a:off x="4899516" y="567435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52760" y="56240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165356" y="567435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518601" y="56240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53181" y="4491665"/>
              <a:ext cx="6209131" cy="236538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258715" y="8891937"/>
            <a:ext cx="6246495" cy="1715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077210" algn="ctr">
              <a:lnSpc>
                <a:spcPts val="2670"/>
              </a:lnSpc>
              <a:spcBef>
                <a:spcPts val="120"/>
              </a:spcBef>
            </a:pP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shuffle=True</a:t>
            </a:r>
            <a:endParaRPr sz="2450">
              <a:latin typeface="Courier New"/>
              <a:cs typeface="Courier New"/>
            </a:endParaRPr>
          </a:p>
          <a:p>
            <a:pPr marL="3077210" algn="ctr">
              <a:lnSpc>
                <a:spcPts val="2670"/>
              </a:lnSpc>
            </a:pPr>
            <a:r>
              <a:rPr sz="2450" b="1" spc="-125" dirty="0">
                <a:solidFill>
                  <a:srgbClr val="FFFFFF"/>
                </a:solidFill>
                <a:latin typeface="Arial"/>
                <a:cs typeface="Arial"/>
              </a:rPr>
              <a:t>(samples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4" dirty="0">
                <a:solidFill>
                  <a:srgbClr val="FFFFFF"/>
                </a:solidFill>
                <a:latin typeface="Arial"/>
                <a:cs typeface="Arial"/>
              </a:rPr>
              <a:t>mixed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up)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2450">
              <a:latin typeface="Arial"/>
              <a:cs typeface="Arial"/>
            </a:endParaRPr>
          </a:p>
          <a:p>
            <a:pPr marL="213360" marR="4580890" indent="-201295">
              <a:lnSpc>
                <a:spcPts val="2039"/>
              </a:lnSpc>
            </a:pPr>
            <a:r>
              <a:rPr sz="1950" b="1" spc="114" dirty="0">
                <a:solidFill>
                  <a:srgbClr val="16E7CF"/>
                </a:solidFill>
                <a:latin typeface="Calibri"/>
                <a:cs typeface="Calibri"/>
              </a:rPr>
              <a:t>Num</a:t>
            </a:r>
            <a:r>
              <a:rPr sz="1950" b="1" spc="-1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1950" b="1" spc="90" dirty="0">
                <a:solidFill>
                  <a:srgbClr val="16E7CF"/>
                </a:solidFill>
                <a:latin typeface="Calibri"/>
                <a:cs typeface="Calibri"/>
              </a:rPr>
              <a:t>samples/ </a:t>
            </a:r>
            <a:r>
              <a:rPr sz="1950" b="1" spc="110" dirty="0">
                <a:solidFill>
                  <a:srgbClr val="16E7CF"/>
                </a:solidFill>
                <a:latin typeface="Calibri"/>
                <a:cs typeface="Calibri"/>
              </a:rPr>
              <a:t>batch_size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548488" y="6605506"/>
            <a:ext cx="341884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torch.utils.data.DataLoader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912660" y="2763993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54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1433</Words>
  <Application>Microsoft Office PowerPoint</Application>
  <PresentationFormat>Vlastní</PresentationFormat>
  <Paragraphs>223</Paragraphs>
  <Slides>19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Times New Roman</vt:lpstr>
      <vt:lpstr>Office Theme</vt:lpstr>
      <vt:lpstr>Computer Vision &amp; Convolutional Neural Networks with</vt:lpstr>
      <vt:lpstr>“What is a computer vision problem?”</vt:lpstr>
      <vt:lpstr>Example computer vision problems “Is this a photo of steak or pizza?” “Where’s the thing we’re looking for?”</vt:lpstr>
      <vt:lpstr>Computer vision inputs and outputs</vt:lpstr>
      <vt:lpstr>Input and output shapes We’re going to be building CNNs to do this part!</vt:lpstr>
      <vt:lpstr>Input and output shapes</vt:lpstr>
      <vt:lpstr>“What is a convolutional neural network (CNN)?”</vt:lpstr>
      <vt:lpstr>FashionMNIST</vt:lpstr>
      <vt:lpstr>FashionMNIST: Batched</vt:lpstr>
      <vt:lpstr>Architecture of a CNN</vt:lpstr>
      <vt:lpstr>Typical architecture of a CNN Simple CNN</vt:lpstr>
      <vt:lpstr>CNN Explainer model</vt:lpstr>
      <vt:lpstr>Breakdown of torch.nn.Conv2d layer</vt:lpstr>
      <vt:lpstr>Prezentace aplikace PowerPoint</vt:lpstr>
      <vt:lpstr>What is overfitting? Over[tting — when a model over learns patterns in a particular dataset and isn’t able to generalise to unseen data.</vt:lpstr>
      <vt:lpstr>Improving a model</vt:lpstr>
      <vt:lpstr>Improving a model</vt:lpstr>
      <vt:lpstr>What is data augmentation?</vt:lpstr>
      <vt:lpstr>The machine learning explorer’s motto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03_pytorch_computer_vision_better_images</dc:title>
  <cp:lastModifiedBy>20 kozel marek</cp:lastModifiedBy>
  <cp:revision>1</cp:revision>
  <dcterms:created xsi:type="dcterms:W3CDTF">2023-11-17T16:13:29Z</dcterms:created>
  <dcterms:modified xsi:type="dcterms:W3CDTF">2023-11-17T16:34:51Z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2022-04-23T00:00:00Z</vt:filetime>
  </property>
  <property fmtid="{D5CDD505-2E9C-101B-9397-08002B2CF9AE}" pid="3" name="Creator">
    <vt:lpwstr>Keynote</vt:lpwstr>
  </property>
  <property fmtid="{D5CDD505-2E9C-101B-9397-08002B2CF9AE}" pid="4" name="LastSaved">
    <vt:filetime>2023-11-17T00:00:00Z</vt:filetime>
  </property>
  <property fmtid="{D5CDD505-2E9C-101B-9397-08002B2CF9AE}" pid="5" name="Producer">
    <vt:lpwstr>macOS Version 12.3 (Build 21E230) Quartz PDFContext</vt:lpwstr>
  </property>
</Properties>
</file>